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notesSlides/notesSlide24.xml" ContentType="application/vnd.openxmlformats-officedocument.presentationml.notesSlide+xml"/>
  <Override PartName="/ppt/ink/ink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76"/>
  </p:notesMasterIdLst>
  <p:sldIdLst>
    <p:sldId id="34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471" r:id="rId10"/>
    <p:sldId id="354" r:id="rId11"/>
    <p:sldId id="355" r:id="rId12"/>
    <p:sldId id="469" r:id="rId13"/>
    <p:sldId id="452" r:id="rId14"/>
    <p:sldId id="451" r:id="rId15"/>
    <p:sldId id="43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472" r:id="rId32"/>
    <p:sldId id="473" r:id="rId33"/>
    <p:sldId id="1943" r:id="rId34"/>
    <p:sldId id="2005" r:id="rId35"/>
    <p:sldId id="2004" r:id="rId36"/>
    <p:sldId id="2007" r:id="rId37"/>
    <p:sldId id="2006" r:id="rId38"/>
    <p:sldId id="2008" r:id="rId39"/>
    <p:sldId id="2009" r:id="rId40"/>
    <p:sldId id="2010" r:id="rId41"/>
    <p:sldId id="2011" r:id="rId42"/>
    <p:sldId id="2012" r:id="rId43"/>
    <p:sldId id="2013" r:id="rId44"/>
    <p:sldId id="2014" r:id="rId45"/>
    <p:sldId id="2015" r:id="rId46"/>
    <p:sldId id="2032" r:id="rId47"/>
    <p:sldId id="2037" r:id="rId48"/>
    <p:sldId id="2033" r:id="rId49"/>
    <p:sldId id="2034" r:id="rId50"/>
    <p:sldId id="2035" r:id="rId51"/>
    <p:sldId id="2038" r:id="rId52"/>
    <p:sldId id="2040" r:id="rId53"/>
    <p:sldId id="2041" r:id="rId54"/>
    <p:sldId id="2043" r:id="rId55"/>
    <p:sldId id="2042" r:id="rId56"/>
    <p:sldId id="2176" r:id="rId57"/>
    <p:sldId id="2177" r:id="rId58"/>
    <p:sldId id="2296" r:id="rId59"/>
    <p:sldId id="2291" r:id="rId60"/>
    <p:sldId id="2292" r:id="rId61"/>
    <p:sldId id="2293" r:id="rId62"/>
    <p:sldId id="2294" r:id="rId63"/>
    <p:sldId id="2295" r:id="rId64"/>
    <p:sldId id="371" r:id="rId65"/>
    <p:sldId id="372" r:id="rId66"/>
    <p:sldId id="373" r:id="rId67"/>
    <p:sldId id="374" r:id="rId68"/>
    <p:sldId id="375" r:id="rId69"/>
    <p:sldId id="376" r:id="rId70"/>
    <p:sldId id="2104" r:id="rId71"/>
    <p:sldId id="2056" r:id="rId72"/>
    <p:sldId id="2058" r:id="rId73"/>
    <p:sldId id="2059" r:id="rId74"/>
    <p:sldId id="2060" r:id="rId75"/>
    <p:sldId id="2061" r:id="rId76"/>
    <p:sldId id="2062" r:id="rId77"/>
    <p:sldId id="2063" r:id="rId78"/>
    <p:sldId id="2064" r:id="rId79"/>
    <p:sldId id="2065" r:id="rId80"/>
    <p:sldId id="2066" r:id="rId81"/>
    <p:sldId id="2067" r:id="rId82"/>
    <p:sldId id="2390" r:id="rId83"/>
    <p:sldId id="2387" r:id="rId84"/>
    <p:sldId id="2388" r:id="rId85"/>
    <p:sldId id="2386" r:id="rId86"/>
    <p:sldId id="2389" r:id="rId87"/>
    <p:sldId id="2117" r:id="rId88"/>
    <p:sldId id="2068" r:id="rId89"/>
    <p:sldId id="2069" r:id="rId90"/>
    <p:sldId id="2324" r:id="rId91"/>
    <p:sldId id="2325" r:id="rId92"/>
    <p:sldId id="2118" r:id="rId93"/>
    <p:sldId id="2326" r:id="rId94"/>
    <p:sldId id="2327" r:id="rId95"/>
    <p:sldId id="2328" r:id="rId96"/>
    <p:sldId id="2330" r:id="rId97"/>
    <p:sldId id="2321" r:id="rId98"/>
    <p:sldId id="2391" r:id="rId99"/>
    <p:sldId id="2076" r:id="rId100"/>
    <p:sldId id="2077" r:id="rId101"/>
    <p:sldId id="2313" r:id="rId102"/>
    <p:sldId id="377" r:id="rId103"/>
    <p:sldId id="378" r:id="rId104"/>
    <p:sldId id="379" r:id="rId105"/>
    <p:sldId id="380" r:id="rId106"/>
    <p:sldId id="381" r:id="rId107"/>
    <p:sldId id="382" r:id="rId108"/>
    <p:sldId id="383" r:id="rId109"/>
    <p:sldId id="384" r:id="rId110"/>
    <p:sldId id="385" r:id="rId111"/>
    <p:sldId id="386" r:id="rId112"/>
    <p:sldId id="387" r:id="rId113"/>
    <p:sldId id="388" r:id="rId114"/>
    <p:sldId id="389" r:id="rId115"/>
    <p:sldId id="391" r:id="rId116"/>
    <p:sldId id="392" r:id="rId117"/>
    <p:sldId id="393" r:id="rId118"/>
    <p:sldId id="394" r:id="rId119"/>
    <p:sldId id="395" r:id="rId120"/>
    <p:sldId id="396" r:id="rId121"/>
    <p:sldId id="2394" r:id="rId122"/>
    <p:sldId id="397" r:id="rId123"/>
    <p:sldId id="398" r:id="rId124"/>
    <p:sldId id="400" r:id="rId125"/>
    <p:sldId id="402" r:id="rId126"/>
    <p:sldId id="424" r:id="rId127"/>
    <p:sldId id="425" r:id="rId128"/>
    <p:sldId id="403" r:id="rId129"/>
    <p:sldId id="404" r:id="rId130"/>
    <p:sldId id="405" r:id="rId131"/>
    <p:sldId id="406" r:id="rId132"/>
    <p:sldId id="423" r:id="rId133"/>
    <p:sldId id="409" r:id="rId134"/>
    <p:sldId id="410" r:id="rId135"/>
    <p:sldId id="411" r:id="rId136"/>
    <p:sldId id="412" r:id="rId137"/>
    <p:sldId id="413" r:id="rId138"/>
    <p:sldId id="414" r:id="rId139"/>
    <p:sldId id="415" r:id="rId140"/>
    <p:sldId id="427" r:id="rId141"/>
    <p:sldId id="428" r:id="rId142"/>
    <p:sldId id="429" r:id="rId143"/>
    <p:sldId id="430" r:id="rId144"/>
    <p:sldId id="431" r:id="rId145"/>
    <p:sldId id="432" r:id="rId146"/>
    <p:sldId id="2395" r:id="rId147"/>
    <p:sldId id="2396" r:id="rId148"/>
    <p:sldId id="433" r:id="rId149"/>
    <p:sldId id="434" r:id="rId150"/>
    <p:sldId id="2393" r:id="rId151"/>
    <p:sldId id="2399" r:id="rId152"/>
    <p:sldId id="2400" r:id="rId153"/>
    <p:sldId id="2392" r:id="rId154"/>
    <p:sldId id="437" r:id="rId155"/>
    <p:sldId id="438" r:id="rId156"/>
    <p:sldId id="441" r:id="rId157"/>
    <p:sldId id="454" r:id="rId158"/>
    <p:sldId id="458" r:id="rId159"/>
    <p:sldId id="459" r:id="rId160"/>
    <p:sldId id="460" r:id="rId161"/>
    <p:sldId id="461" r:id="rId162"/>
    <p:sldId id="462" r:id="rId163"/>
    <p:sldId id="463" r:id="rId164"/>
    <p:sldId id="464" r:id="rId165"/>
    <p:sldId id="465" r:id="rId166"/>
    <p:sldId id="466" r:id="rId167"/>
    <p:sldId id="467" r:id="rId168"/>
    <p:sldId id="668" r:id="rId169"/>
    <p:sldId id="440" r:id="rId170"/>
    <p:sldId id="2401" r:id="rId171"/>
    <p:sldId id="442" r:id="rId172"/>
    <p:sldId id="443" r:id="rId173"/>
    <p:sldId id="444" r:id="rId174"/>
    <p:sldId id="445" r:id="rId1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793"/>
  </p:normalViewPr>
  <p:slideViewPr>
    <p:cSldViewPr snapToGrid="0" snapToObjects="1">
      <p:cViewPr varScale="1">
        <p:scale>
          <a:sx n="87" d="100"/>
          <a:sy n="87" d="100"/>
        </p:scale>
        <p:origin x="1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5:44:33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1331 1 24575,'3'1'0,"-1"0"0,-4 4 0,-4 6 0,-5 1 0,-6 5 0,6-2 0,-2 2 0,5 3 0,-4-6 0,-9 3 0,-4-1 0,-4 0 0,-5 7 0,-10 8 0,-1 6 0,-9 5 0,-5 9 0,1 0 0,-2-1 0,-1 9 0,12-14 0,-4 9 0,15-17 0,3 2 0,7-13 0,7-4 0,1-5 0,-1 6 0,0-3 0,-7 8 0,3-3 0,8-14 0,0 6 0,1-9 0,-3 4 0,3 0 0,1-3 0,2 0 0,-5 4 0,-8 2 0,4 0 0,-6 4 0,8-3 0,-4 4 0,-1-1 0,-2 3 0,2-2 0,9-2 0,0 2 0,8-3 0,-7 1 0,2-4 0,2-3 0,2-4 0,5 1 0,-1-3 0,5-1 0,-2-1 0,2-3 0,0-1 0</inkml:trace>
  <inkml:trace contextRef="#ctx0" brushRef="#br0" timeOffset="4162">526 1274 24575,'0'-8'0,"1"2"0,1-7 0,2 4 0,0-6 0,1 8 0,1-6 0,0 9 0,3-6 0,0 6 0,-2-4 0,0 4 0,-3-1 0,0 1 0,-2 2 0,2 1 0,0 0 0,1 0 0,4-1 0,-1 2 0,-1-3 0,2 2 0,-2-2 0,0 1 0,5 1 0,-2 1 0,3 0 0,2 0 0,-6 0 0,-1 0 0,-3 0 0,-2 0 0,-2 3 0,4-2 0,-5 4 0,5-1 0,-1 0 0,-2 0 0,1-1 0,-3 2 0,2-1 0,-2 1 0,0 3 0,-1-1 0,0 3 0,1 1 0,-1-1 0,1 1 0,-4 2 0,2 2 0,-3-1 0,2 5 0,-1-4 0,0 2 0,0-4 0,1-1 0,-2-3 0,3 1 0,-1-1 0,-1-2 0,0 0 0,-2 0 0,1-3 0,-1 3 0,0-2 0,0 2 0,-2-1 0,1 0 0,-2-1 0,3 1 0,-2-3 0,5 1 0,-1-3 0,3 2 0,-3-2 0,4 1 0,-4-2 0,3 1 0,0-1 0,-1 3 0,0 0 0,-6 3 0,-1 1 0,-6 0 0,4 3 0,-2-2 0,3 0 0,-1-2 0,2-1 0,3-1 0,-1 1 0,4-3 0,4-1 0,2-4 0,7-1 0,4 0 0,5 1 0,1 2 0,4 1 0,-7 0 0,1 0 0,1 0 0,-2 0 0,0 0 0,-6 0 0,-2 1 0,-3-1 0,-1 3 0,-3-3 0,-2 2 0,8-2 0,-6 3 0,5-3 0,-5 2 0,1 0 0,-1-1 0,3 0 0,-2-1 0,1 0 0,-2 0 0,-10 0 0,6-1 0,-8 1 0,10-1 0</inkml:trace>
  <inkml:trace contextRef="#ctx0" brushRef="#br0" timeOffset="6187">1020 1224 24575,'-6'3'0,"1"1"0,1 0 0,-1 3 0,-2 1 0,3-1 0,-1 0 0,1 0 0,1 1 0,-2 0 0,2 1 0,-1 1 0,0 1 0,-3 3 0,3 0 0,-3 0 0,6 2 0,-3-4 0,1 5 0,1-4 0,0 3 0,1-3 0,0-1 0,0 0 0,1-2 0,1 0 0,1-1 0,1-3 0,-1 0 0,2-1 0,-2-4 0,2 3 0,4-3 0,-2 2 0,4 2 0,-2 0 0,9 2 0,2-2 0,5 1 0,-4-3 0,-3 2 0,-7-4 0,-5 2 0,-1-4 0,-5-1 0,5 1 0,-2-2 0,7 2 0,-2-2 0,2-2 0,0-3 0,-2 2 0,0-7 0,0 7 0,2-8 0,1 1 0,-2-2 0,0 0 0,-5 7 0,0-5 0,1 6 0,-1-6 0,2 4 0,-2-1 0,-2 3 0,-1 0 0,0-2 0,0 4 0,0-2 0,1 3 0,-1-2 0,-2 1 0,1-1 0,-2 1 0,0-1 0,0 1 0,-5-2 0,0 1 0,-2 0 0,1 0 0,-1 1 0,2 1 0,-3 0 0,2 3 0,3-2 0,-2 3 0,4-2 0,-3 0 0,-1 1 0,2-1 0,0 1 0,0 1 0,2-3 0,0 3 0,0-2 0,3 1 0,-1 0 0</inkml:trace>
  <inkml:trace contextRef="#ctx0" brushRef="#br0" timeOffset="8212">1556 1264 24575,'-3'-7'0,"-2"1"0,-2-2 0,-1 2 0,0 0 0,1 3 0,0-1 0,0 0 0,1 2 0,-2-1 0,2 3 0,-4 2 0,4-1 0,-3 0 0,2 2 0,2-2 0,-3 1 0,2 1 0,-1-1 0,1 0 0,-2 3 0,0-3 0,0 3 0,1-2 0,2-1 0,1 3 0,0-3 0,-2 4 0,3-3 0,-3 2 0,4 3 0,-4 0 0,2 4 0,2-5 0,-2 4 0,5-3 0,-2 4 0,0 3 0,0-2 0,-1 2 0,4-2 0,-1 0 0,2-2 0,0 0 0,0-4 0,0 2 0,0-3 0,1 1 0,0 0 0,-1-1 0,2 0 0,-3-1 0,2-2 0,0 4 0,0-4 0,0 2 0,-1 0 0,-2 0 0,1 0 0,1-2 0,6 0 0,-4-2 0,6 1 0,-7-2 0,6 1 0,-5-1 0,4 0 0,-5 0 0,3 0 0,3 0 0,-2 0 0,4-1 0,-4 1 0,4-3 0,1 3 0,-1-2 0,-2 1 0,-3-2 0,-2 1 0,-1-3 0,2 2 0,-2-2 0,0-1 0,0-1 0,0-1 0,0-2 0,1 0 0,-1-3 0,-3 4 0,2-3 0,-1 2 0,1-2 0,0 2 0,-2-1 0,-1 0 0,-1 3 0,-1-5 0,-2 9 0,0-5 0,-2 3 0,0-1 0,0 2 0,2-5 0,1 6 0,0-3 0,-1 5 0,1 0 0,-2 3 0,2-1 0,-3 1 0,6-1 0,0 3 0,2-3 0,-1 2 0</inkml:trace>
  <inkml:trace contextRef="#ctx0" brushRef="#br0" timeOffset="9069">1817 1368 24575,'7'2'0,"6"-2"0,6-3 0,10-2 0,9-4 0,4 0 0,-2 3 0,-1 2 0,-10 4 0,-8 0 0,-12 0 0,-1 0 0,-7 0 0,0 0 0</inkml:trace>
  <inkml:trace contextRef="#ctx0" brushRef="#br0" timeOffset="11442">2319 1207 24575,'0'-5'0,"5"-2"0,-1 0 0,3-1 0,2-1 0,-2 1 0,-1 0 0,2 1 0,-4 4 0,2 1 0,-3 1 0,1 0 0,1 0 0,-1 1 0,4 0 0,-3-1 0,1 1 0,0-2 0,-2 2 0,5 2 0,-3-2 0,0 2 0,-2-2 0,-2 1 0,0 1 0,1-2 0,-1 2 0,4 0 0,1 0 0,0 0 0,2 0 0,-6-1 0,1 1 0,-1 0 0,0-2 0,2 4 0,-2-3 0,-1 3 0,1 0 0,-2 1 0,2 3 0,-2 0 0,0 4 0,2-1 0,-3 1 0,3-1 0,-6 1 0,2-1 0,-2 1 0,1-2 0,1 2 0,-2-2 0,2 1 0,-2 0 0,-1 0 0,1 1 0,-2-1 0,0 0 0,-1-1 0,-2 1 0,1-2 0,-2 5 0,0-4 0,-1-1 0,2-1 0,3-3 0,1 1 0,0-5 0,1 1 0,0 0 0,-2-2 0,4 3 0,-3-3 0,2 1 0,2-1 0,-4 0 0,11-3 0,-5 0 0,11-2 0,-2 0 0,2 1 0,0 1 0,6 3 0,4-4 0,9 3 0,-2-2 0,0 5 0,-2-2 0,3 0 0,-5-1 0,-2 0 0,-14 1 0,-3 0 0,-5-2 0,1-1 0,-3 0 0,1 0 0</inkml:trace>
  <inkml:trace contextRef="#ctx0" brushRef="#br0" timeOffset="13533">2883 1149 24575,'-1'-8'0,"2"0"0,3-1 0,4-4 0,1 1 0,0-3 0,0 6 0,-3 0 0,2 3 0,-1-1 0,-1 4 0,1-2 0,1 5 0,5-1 0,-4 2 0,10 0 0,-9 1 0,12-1 0,-11 0 0,6-1 0,-9 3 0,1-3 0,-2 1 0,-1 0 0,1 2 0,-3 1 0,0 0 0,-2-1 0,-1 0 0,0-1 0,-1 3 0,0-1 0,0 4 0,0-1 0,-3 4 0,0 3 0,-1 1 0,-3 5 0,3-2 0,-4 1 0,1-3 0,1-4 0,-2-1 0,2-6 0,-1 0 0,5-5 0,8-3 0,0-1 0,9-2 0,1 4 0,4-1 0,2 3 0,-6 0 0,-2 1 0,-4 2 0,-6-1 0,0 2 0,-3 1 0,0 2 0,3 1 0,-2 0 0,1-3 0,0 4 0,-1-8 0,1 4 0,-3-1 0,2-1 0,0 5 0,-2-3 0,3-1 0,-4 2 0,0-3 0,0 1 0,1 1 0,0 0 0,-2 2 0,1 0 0,-1-3 0,-3 4 0,3-3 0,-10 4 0,3-3 0,-9 1 0,-2 0 0,-1-1 0,0-2 0,2-2 0,-2 1 0,-3 0 0,1-1 0,3-1 0,1-1 0,10 0 0,4 0 0,2 0 0,4 0 0,-5 0 0,6-3 0,6 0 0,23-7 0,13 1 0,-12 0 0,-4 5 0</inkml:trace>
  <inkml:trace contextRef="#ctx0" brushRef="#br0" timeOffset="15637">3587 1127 24575,'-4'-5'0,"2"0"0,-3 0 0,4 1 0,-2 0 0,1 0 0,-2 0 0,1 0 0,-2 0 0,-2 1 0,3-1 0,-7 1 0,9 2 0,-6 2 0,1 1 0,0 4 0,-7 1 0,3-2 0,-3 8 0,3-8 0,0 8 0,5-8 0,-2 5 0,3-4 0,0 3 0,4-1 0,0 0 0,1 2 0,0 1 0,0 1 0,0-1 0,0 0 0,0 0 0,0-2 0,1 2 0,0-3 0,2-1 0,-1 0 0,0 1 0,0-2 0,-1 2 0,2 0 0,-1-1 0,5 2 0,-2-2 0,4-1 0,0 0 0,-2-3 0,3 2 0,-3-2 0,-2 1 0,5 1 0,-5-2 0,9 2 0,0-3 0,-1 1 0,4-2 0,-2 2 0,0-3 0,1 1 0,-4-2 0,3-1 0,-3 1 0,-2-2 0,-3 2 0,0-1 0,-1 0 0,0 2 0,-1-5 0,3 0 0,1-1 0,-3 0 0,1 1 0,-3 0 0,3-3 0,2-3 0,-3 0 0,1-1 0,-3-1 0,-1 3 0,1-4 0,-3 3 0,2-3 0,-1 0 0,0 1 0,-1 1 0,-1 1 0,-2 2 0,2-1 0,-2 3 0,0-1 0,-2 0 0,-4-4 0,2-1 0,-5 2 0,3 2 0,-1 4 0,2-1 0,1 2 0,-1 0 0,0 1 0,-1 2 0,0 0 0,1 0 0,1 0 0,-1 1 0,0 0 0,-2 2 0,-2-2 0,3 0 0,-4 1 0,5-1 0,-1 2 0,4 0 0,2 3 0,2-3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5:52:27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39D96-462D-1641-90D7-05C6E33ED03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06945-8C91-154A-9109-1A59533B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9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>
                <a:spcBef>
                  <a:spcPts val="0"/>
                </a:spcBef>
                <a:spcAft>
                  <a:spcPts val="0"/>
                </a:spcAft>
              </a:pPr>
              <a:t>2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000000"/>
                </a:solidFill>
              </a:rPr>
              <a:t>CS 376 Lecture 15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82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EB0E87-DCF3-4582-845A-38D3B57B677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EB0E87-DCF3-4582-845A-38D3B57B677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40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How many known points are needed to estimate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46EC19-1308-44AF-BA44-14ED6A902D1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542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90C131-A990-475A-B85A-87606F893E92}" type="slidenum">
              <a:rPr lang="en-US" smtClean="0">
                <a:latin typeface="Arial" pitchFamily="34" charset="0"/>
              </a:rPr>
              <a:pPr/>
              <a:t>114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05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DBF3BD5-0385-E742-81CD-94CFE1B1DE6A}" type="slidenum">
              <a:rPr lang="en-US" altLang="en-US" b="0">
                <a:solidFill>
                  <a:srgbClr val="000000"/>
                </a:solidFill>
              </a:rPr>
              <a:pPr eaLnBrk="1" hangingPunct="1"/>
              <a:t>115</a:t>
            </a:fld>
            <a:endParaRPr lang="en-US" altLang="en-US" b="0">
              <a:solidFill>
                <a:srgbClr val="000000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04453" name="Footer Placeholder 1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b="0"/>
              <a:t>CS376 Lecture 6: Color </a:t>
            </a:r>
          </a:p>
        </p:txBody>
      </p:sp>
    </p:spTree>
    <p:extLst>
      <p:ext uri="{BB962C8B-B14F-4D97-AF65-F5344CB8AC3E}">
        <p14:creationId xmlns:p14="http://schemas.microsoft.com/office/powerpoint/2010/main" val="418561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D70C2B7B-8A0B-4F3D-A2A2-DCC0022A9389}" type="slidenum">
              <a:rPr lang="en-US" sz="1200">
                <a:solidFill>
                  <a:prstClr val="black"/>
                </a:solidFill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118</a:t>
            </a:fld>
            <a:endParaRPr lang="en-US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ct val="0"/>
              </a:spcBef>
              <a:spcAft>
                <a:spcPts val="0"/>
              </a:spcAft>
              <a:defRPr/>
            </a:pPr>
            <a:r>
              <a:rPr lang="en-US" dirty="0">
                <a:sym typeface="Symbol" pitchFamily="64" charset="2"/>
              </a:rPr>
              <a:t>  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64" charset="2"/>
              </a:rPr>
              <a:t>At least 3 spectral bands required (e.g. R,G,B)</a:t>
            </a:r>
            <a:r>
              <a:rPr lang="en-US" dirty="0">
                <a:sym typeface="Symbol" pitchFamily="64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3748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Surfaces have reflectance spectra: reflected light is focused on a certain side of the visible light spectrum. For example, bananas reflect mostly yellow light, and tomatoes reflect mostly red light. </a:t>
            </a:r>
            <a:endParaRPr lang="en-US" dirty="0"/>
          </a:p>
          <a:p>
            <a:pPr>
              <a:spcBef>
                <a:spcPct val="0"/>
              </a:spcBef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F840E-7900-4B4C-B0D6-8894066895DB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1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26E8431-0E14-42D0-AF95-3D5FF12AB957}" type="slidenum">
              <a:rPr lang="en-US">
                <a:solidFill>
                  <a:srgbClr val="000000"/>
                </a:solidFill>
              </a:rPr>
              <a:pPr/>
              <a:t>123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68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7C78F-6EAB-4AC3-9E30-1FF78142B781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78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959686-2B70-4F0C-83E5-FA9EB633B24F}" type="slidenum">
              <a:rPr lang="en-US">
                <a:solidFill>
                  <a:srgbClr val="000000"/>
                </a:solidFill>
              </a:rPr>
              <a:pPr/>
              <a:t>127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44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>
                <a:spcBef>
                  <a:spcPts val="0"/>
                </a:spcBef>
                <a:spcAft>
                  <a:spcPts val="0"/>
                </a:spcAft>
              </a:pPr>
              <a:t>3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000000"/>
                </a:solidFill>
              </a:rPr>
              <a:t>CS 376 Lecture 15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54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9263AAF-500D-4D59-A1A4-91512A2B5D3C}" type="slidenum">
              <a:rPr lang="en-US">
                <a:solidFill>
                  <a:srgbClr val="000000"/>
                </a:solidFill>
              </a:rPr>
              <a:pPr/>
              <a:t>136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37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261A506-1637-464B-8784-B11A4EF1B043}" type="slidenum">
              <a:rPr lang="en-US">
                <a:solidFill>
                  <a:srgbClr val="000000"/>
                </a:solidFill>
              </a:rPr>
              <a:pPr/>
              <a:t>137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77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75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59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D6AC8A9-972C-4B81-B3D5-712715844FAA}" type="slidenum">
              <a:rPr lang="en-US">
                <a:solidFill>
                  <a:srgbClr val="000000"/>
                </a:solidFill>
              </a:rPr>
              <a:pPr/>
              <a:t>138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417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5EB8B18-2335-4541-8C37-8F8D99E7F665}" type="slidenum">
              <a:rPr lang="en-US">
                <a:solidFill>
                  <a:srgbClr val="000000"/>
                </a:solidFill>
              </a:rPr>
              <a:pPr/>
              <a:t>139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1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1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13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time: Images as Matrices</a:t>
            </a:r>
          </a:p>
          <a:p>
            <a:endParaRPr lang="en-US" dirty="0"/>
          </a:p>
          <a:p>
            <a:r>
              <a:rPr lang="en-US" dirty="0"/>
              <a:t>intensity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6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 txBox="1">
            <a:spLocks noGrp="1"/>
          </p:cNvSpPr>
          <p:nvPr>
            <p:ph type="body" idx="1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405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r, g, b are functions</a:t>
            </a:r>
            <a:r>
              <a:rPr lang="en-US" baseline="0" dirty="0"/>
              <a:t> that like the one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1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:notes"/>
          <p:cNvSpPr txBox="1">
            <a:spLocks noGrp="1"/>
          </p:cNvSpPr>
          <p:nvPr>
            <p:ph type="body" idx="1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16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1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81FD7F7-1920-4805-BDF5-F51AE1E0D4E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Q: How does this transform the image?  A: It gets inverted</a:t>
            </a:r>
          </a:p>
        </p:txBody>
      </p:sp>
    </p:spTree>
    <p:extLst>
      <p:ext uri="{BB962C8B-B14F-4D97-AF65-F5344CB8AC3E}">
        <p14:creationId xmlns:p14="http://schemas.microsoft.com/office/powerpoint/2010/main" val="952007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13A4356-9416-4106-923D-E0355B6D3A0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65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0" name="Google Shape;30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 Parallel lines intersect at a point</a:t>
            </a:r>
            <a:endParaRPr dirty="0"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 The intersection of red lines and blue lines form a parallelogram</a:t>
            </a:r>
            <a:endParaRPr dirty="0"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 Sets of parallel lines on the same plane form a vanishing line</a:t>
            </a:r>
            <a:endParaRPr dirty="0"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 Sets of parallel planes form a vanishing line </a:t>
            </a:r>
            <a:endParaRPr dirty="0"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 Not all lines that intersect are parallel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01" name="Google Shape;30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pPr>
                <a:spcBef>
                  <a:spcPts val="0"/>
                </a:spcBef>
                <a:spcAft>
                  <a:spcPts val="0"/>
                </a:spcAft>
              </a:pPr>
              <a:t>26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3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0" name="Google Shape;32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pPr>
                <a:spcBef>
                  <a:spcPts val="0"/>
                </a:spcBef>
                <a:spcAft>
                  <a:spcPts val="0"/>
                </a:spcAft>
              </a:pPr>
              <a:t>27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8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Append coordinate with value 1; proportional coordinate system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5FDA7F8-FAE2-423F-9DE2-2D112D9D8BF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68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We</a:t>
            </a:r>
            <a:r>
              <a:rPr lang="en-US" baseline="0" dirty="0"/>
              <a:t> can use homogeneous coordinates to write camera matrix in linear 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8E04A-61AE-4F70-8735-F6523DDCF32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A93141F-DE4D-474A-8F24-09A92C4FF49E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BFB887-F8C4-440F-AA63-462D42DE3B47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5897563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589756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B5A37-0651-4950-B56D-A97B6AB89674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53C727A-19FA-4BF0-97A8-EA61923A74CB}" type="datetime1">
              <a:rPr lang="en-US">
                <a:solidFill>
                  <a:srgbClr val="292934"/>
                </a:solidFill>
              </a:rPr>
              <a:pPr/>
              <a:t>2/22/22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98486-A2B1-4151-89C8-541A71DFDB7A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65242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5330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8A8FCF-BE3B-4236-A7B6-D98BF6429173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880"/>
            </a:lvl1pPr>
            <a:lvl2pPr marL="548618" indent="0">
              <a:buNone/>
              <a:defRPr sz="2400"/>
            </a:lvl2pPr>
            <a:lvl3pPr marL="1097237" indent="0">
              <a:buNone/>
              <a:defRPr sz="2160"/>
            </a:lvl3pPr>
            <a:lvl4pPr marL="1645854" indent="0">
              <a:buNone/>
              <a:defRPr sz="1920"/>
            </a:lvl4pPr>
            <a:lvl5pPr marL="2194472" indent="0">
              <a:buNone/>
              <a:defRPr sz="1920"/>
            </a:lvl5pPr>
            <a:lvl6pPr marL="2743091" indent="0">
              <a:buNone/>
              <a:defRPr sz="1920"/>
            </a:lvl6pPr>
            <a:lvl7pPr marL="3291709" indent="0">
              <a:buNone/>
              <a:defRPr sz="1920"/>
            </a:lvl7pPr>
            <a:lvl8pPr marL="3840326" indent="0">
              <a:buNone/>
              <a:defRPr sz="1920"/>
            </a:lvl8pPr>
            <a:lvl9pPr marL="4388945" indent="0">
              <a:buNone/>
              <a:defRPr sz="192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7D2EAC-F2F9-4438-86B8-59BDD32FEC50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5384800" cy="5059363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384800" cy="5059363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4B7ED2-365F-4460-9954-64CCE8BBD73A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40322" y="1681163"/>
            <a:ext cx="5158316" cy="82391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18" indent="0">
              <a:buNone/>
              <a:defRPr sz="2400" b="1"/>
            </a:lvl2pPr>
            <a:lvl3pPr marL="1097237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9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40322" y="2505076"/>
            <a:ext cx="5158316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18" indent="0">
              <a:buNone/>
              <a:defRPr sz="2400" b="1"/>
            </a:lvl2pPr>
            <a:lvl3pPr marL="1097237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9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71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D1926-6A87-43ED-9C23-CC375DC60B7B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0DA496-3BAC-4162-8D3D-D5DC7D552BE8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C276E9-5E37-49A2-848E-88EBB0F11C8E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717" y="987427"/>
            <a:ext cx="6172200" cy="4873625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920"/>
            </a:lvl1pPr>
            <a:lvl2pPr marL="548618" indent="0">
              <a:buNone/>
              <a:defRPr sz="1680"/>
            </a:lvl2pPr>
            <a:lvl3pPr marL="1097237" indent="0">
              <a:buNone/>
              <a:defRPr sz="1440"/>
            </a:lvl3pPr>
            <a:lvl4pPr marL="1645854" indent="0">
              <a:buNone/>
              <a:defRPr sz="1200"/>
            </a:lvl4pPr>
            <a:lvl5pPr marL="2194472" indent="0">
              <a:buNone/>
              <a:defRPr sz="1200"/>
            </a:lvl5pPr>
            <a:lvl6pPr marL="2743091" indent="0">
              <a:buNone/>
              <a:defRPr sz="1200"/>
            </a:lvl6pPr>
            <a:lvl7pPr marL="3291709" indent="0">
              <a:buNone/>
              <a:defRPr sz="1200"/>
            </a:lvl7pPr>
            <a:lvl8pPr marL="3840326" indent="0">
              <a:buNone/>
              <a:defRPr sz="1200"/>
            </a:lvl8pPr>
            <a:lvl9pPr marL="4388945" indent="0">
              <a:buNone/>
              <a:defRPr sz="12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70D896-366C-4023-B2EC-31E1825E4290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717" y="987427"/>
            <a:ext cx="6172200" cy="4873625"/>
          </a:xfrm>
        </p:spPr>
        <p:txBody>
          <a:bodyPr/>
          <a:lstStyle>
            <a:lvl1pPr marL="0" indent="0">
              <a:buNone/>
              <a:defRPr sz="3840"/>
            </a:lvl1pPr>
            <a:lvl2pPr marL="548618" indent="0">
              <a:buNone/>
              <a:defRPr sz="3360"/>
            </a:lvl2pPr>
            <a:lvl3pPr marL="1097237" indent="0">
              <a:buNone/>
              <a:defRPr sz="2880"/>
            </a:lvl3pPr>
            <a:lvl4pPr marL="1645854" indent="0">
              <a:buNone/>
              <a:defRPr sz="2400"/>
            </a:lvl4pPr>
            <a:lvl5pPr marL="2194472" indent="0">
              <a:buNone/>
              <a:defRPr sz="2400"/>
            </a:lvl5pPr>
            <a:lvl6pPr marL="2743091" indent="0">
              <a:buNone/>
              <a:defRPr sz="2400"/>
            </a:lvl6pPr>
            <a:lvl7pPr marL="3291709" indent="0">
              <a:buNone/>
              <a:defRPr sz="2400"/>
            </a:lvl7pPr>
            <a:lvl8pPr marL="3840326" indent="0">
              <a:buNone/>
              <a:defRPr sz="2400"/>
            </a:lvl8pPr>
            <a:lvl9pPr marL="4388945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920"/>
            </a:lvl1pPr>
            <a:lvl2pPr marL="548618" indent="0">
              <a:buNone/>
              <a:defRPr sz="1680"/>
            </a:lvl2pPr>
            <a:lvl3pPr marL="1097237" indent="0">
              <a:buNone/>
              <a:defRPr sz="1440"/>
            </a:lvl3pPr>
            <a:lvl4pPr marL="1645854" indent="0">
              <a:buNone/>
              <a:defRPr sz="1200"/>
            </a:lvl4pPr>
            <a:lvl5pPr marL="2194472" indent="0">
              <a:buNone/>
              <a:defRPr sz="1200"/>
            </a:lvl5pPr>
            <a:lvl6pPr marL="2743091" indent="0">
              <a:buNone/>
              <a:defRPr sz="1200"/>
            </a:lvl6pPr>
            <a:lvl7pPr marL="3291709" indent="0">
              <a:buNone/>
              <a:defRPr sz="1200"/>
            </a:lvl7pPr>
            <a:lvl8pPr marL="3840326" indent="0">
              <a:buNone/>
              <a:defRPr sz="1200"/>
            </a:lvl8pPr>
            <a:lvl9pPr marL="4388945" indent="0">
              <a:buNone/>
              <a:defRPr sz="12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1CDBA9-70ED-492B-A40C-8EB09E0DE2E9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98438"/>
            <a:ext cx="109728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66800"/>
            <a:ext cx="10972800" cy="50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8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8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8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9197D4-DDEA-4881-9CF7-D017B4E2C338}" type="slidenum">
              <a:rPr lang="en-US">
                <a:solidFill>
                  <a:srgbClr val="292934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61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4320" b="1" i="0" kern="1200">
          <a:solidFill>
            <a:schemeClr val="tx2">
              <a:lumMod val="75000"/>
            </a:schemeClr>
          </a:solidFill>
          <a:latin typeface="Helvetica Neue"/>
          <a:ea typeface="+mj-ea"/>
          <a:cs typeface="Helvetica Neue"/>
        </a:defRPr>
      </a:lvl1pPr>
      <a:lvl2pPr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548618"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1097237"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645854"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2194472"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marL="411464" indent="-411464" algn="l" rtl="0" fontAlgn="base">
        <a:spcBef>
          <a:spcPct val="20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04" indent="-342886" algn="l" rtl="0" fontAlgn="base">
        <a:spcBef>
          <a:spcPct val="20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45" indent="-274308" algn="l" rtl="0" fontAlgn="base">
        <a:spcBef>
          <a:spcPct val="20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63" indent="-274308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780" indent="-274308" algn="l" rtl="0" fontAlgn="base">
        <a:spcBef>
          <a:spcPct val="20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399" indent="-274308" algn="l" defTabSz="109723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8" algn="l" defTabSz="109723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8" algn="l" defTabSz="109723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3" indent="-274308" algn="l" defTabSz="109723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7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9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abelardomorell.net/camera-obscur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WfRiBSEfCFQ" TargetMode="External"/><Relationship Id="rId4" Type="http://schemas.openxmlformats.org/officeDocument/2006/relationships/image" Target="../media/image8.tif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5" Type="http://schemas.openxmlformats.org/officeDocument/2006/relationships/image" Target="../media/image79.wmf"/><Relationship Id="rId4" Type="http://schemas.openxmlformats.org/officeDocument/2006/relationships/oleObject" Target="../embeddings/oleObject2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3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5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3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1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1.wm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87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89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90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18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tiff"/><Relationship Id="rId5" Type="http://schemas.openxmlformats.org/officeDocument/2006/relationships/image" Target="../media/image101.tiff"/><Relationship Id="rId4" Type="http://schemas.openxmlformats.org/officeDocument/2006/relationships/image" Target="../media/image100.tif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petapixel.com/2012/04/18/german-garbage-men-turn-dumpsters-into-giant-pinhole-camera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5.wm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5.wmf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09.png"/><Relationship Id="rId9" Type="http://schemas.openxmlformats.org/officeDocument/2006/relationships/image" Target="../media/image11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9.jpeg"/><Relationship Id="rId5" Type="http://schemas.openxmlformats.org/officeDocument/2006/relationships/image" Target="../media/image118.png"/><Relationship Id="rId4" Type="http://schemas.openxmlformats.org/officeDocument/2006/relationships/oleObject" Target="../embeddings/oleObject20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6.png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2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physicstogo.org/index.cf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34.jpeg"/><Relationship Id="rId4" Type="http://schemas.openxmlformats.org/officeDocument/2006/relationships/image" Target="../media/image14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f.ed.ac.uk/teaching/courses/av/LECTURE_NOTES/swainballard91.pdf" TargetMode="External"/><Relationship Id="rId5" Type="http://schemas.openxmlformats.org/officeDocument/2006/relationships/image" Target="../media/image153.wmf"/><Relationship Id="rId4" Type="http://schemas.openxmlformats.org/officeDocument/2006/relationships/image" Target="../media/image152.w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.gatech.edu/~rehg/Papers/SkinDetect-IJCV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w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cs.uci.edu/~dramanan/papers/trackingpeople/index.html" TargetMode="External"/><Relationship Id="rId4" Type="http://schemas.openxmlformats.org/officeDocument/2006/relationships/image" Target="../media/image15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people.csail.mit.edu/torralba/research/accidentalcamera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3" Type="http://schemas.openxmlformats.org/officeDocument/2006/relationships/image" Target="../media/image171.jpeg"/><Relationship Id="rId7" Type="http://schemas.openxmlformats.org/officeDocument/2006/relationships/image" Target="../media/image175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4.jpeg"/><Relationship Id="rId5" Type="http://schemas.openxmlformats.org/officeDocument/2006/relationships/image" Target="../media/image173.jpeg"/><Relationship Id="rId10" Type="http://schemas.openxmlformats.org/officeDocument/2006/relationships/image" Target="../media/image177.png"/><Relationship Id="rId4" Type="http://schemas.openxmlformats.org/officeDocument/2006/relationships/image" Target="../media/image172.jpeg"/><Relationship Id="rId9" Type="http://schemas.openxmlformats.org/officeDocument/2006/relationships/customXml" Target="../ink/ink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79.wmf"/><Relationship Id="rId4" Type="http://schemas.openxmlformats.org/officeDocument/2006/relationships/oleObject" Target="../embeddings/oleObject22.bin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5" Type="http://schemas.openxmlformats.org/officeDocument/2006/relationships/image" Target="../media/image181.png"/><Relationship Id="rId10" Type="http://schemas.openxmlformats.org/officeDocument/2006/relationships/image" Target="../media/image193.jpe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5" Type="http://schemas.openxmlformats.org/officeDocument/2006/relationships/image" Target="../media/image181.png"/><Relationship Id="rId10" Type="http://schemas.openxmlformats.org/officeDocument/2006/relationships/image" Target="../media/image193.jpe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11" Type="http://schemas.openxmlformats.org/officeDocument/2006/relationships/image" Target="../media/image194.png"/><Relationship Id="rId5" Type="http://schemas.openxmlformats.org/officeDocument/2006/relationships/image" Target="../media/image181.png"/><Relationship Id="rId10" Type="http://schemas.openxmlformats.org/officeDocument/2006/relationships/image" Target="../media/image193.jpe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12" Type="http://schemas.openxmlformats.org/officeDocument/2006/relationships/image" Target="../media/image19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11" Type="http://schemas.openxmlformats.org/officeDocument/2006/relationships/image" Target="../media/image194.png"/><Relationship Id="rId5" Type="http://schemas.openxmlformats.org/officeDocument/2006/relationships/image" Target="../media/image181.png"/><Relationship Id="rId10" Type="http://schemas.openxmlformats.org/officeDocument/2006/relationships/image" Target="../media/image193.jpe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12" Type="http://schemas.openxmlformats.org/officeDocument/2006/relationships/image" Target="../media/image19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11" Type="http://schemas.openxmlformats.org/officeDocument/2006/relationships/image" Target="../media/image194.png"/><Relationship Id="rId5" Type="http://schemas.openxmlformats.org/officeDocument/2006/relationships/image" Target="../media/image181.png"/><Relationship Id="rId10" Type="http://schemas.openxmlformats.org/officeDocument/2006/relationships/image" Target="../media/image193.jpe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12" Type="http://schemas.openxmlformats.org/officeDocument/2006/relationships/image" Target="../media/image19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11" Type="http://schemas.openxmlformats.org/officeDocument/2006/relationships/image" Target="../media/image194.png"/><Relationship Id="rId5" Type="http://schemas.openxmlformats.org/officeDocument/2006/relationships/image" Target="../media/image181.png"/><Relationship Id="rId10" Type="http://schemas.openxmlformats.org/officeDocument/2006/relationships/image" Target="../media/image193.jpe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12" Type="http://schemas.openxmlformats.org/officeDocument/2006/relationships/image" Target="../media/image19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11" Type="http://schemas.openxmlformats.org/officeDocument/2006/relationships/image" Target="../media/image194.png"/><Relationship Id="rId5" Type="http://schemas.openxmlformats.org/officeDocument/2006/relationships/image" Target="../media/image181.png"/><Relationship Id="rId15" Type="http://schemas.openxmlformats.org/officeDocument/2006/relationships/image" Target="../media/image198.png"/><Relationship Id="rId10" Type="http://schemas.openxmlformats.org/officeDocument/2006/relationships/image" Target="../media/image193.jpe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12" Type="http://schemas.openxmlformats.org/officeDocument/2006/relationships/image" Target="../media/image195.png"/><Relationship Id="rId2" Type="http://schemas.openxmlformats.org/officeDocument/2006/relationships/image" Target="../media/image46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11" Type="http://schemas.openxmlformats.org/officeDocument/2006/relationships/image" Target="../media/image194.png"/><Relationship Id="rId5" Type="http://schemas.openxmlformats.org/officeDocument/2006/relationships/image" Target="../media/image181.png"/><Relationship Id="rId15" Type="http://schemas.openxmlformats.org/officeDocument/2006/relationships/image" Target="../media/image198.png"/><Relationship Id="rId10" Type="http://schemas.openxmlformats.org/officeDocument/2006/relationships/image" Target="../media/image193.jpe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46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11" Type="http://schemas.openxmlformats.org/officeDocument/2006/relationships/image" Target="../media/image194.png"/><Relationship Id="rId5" Type="http://schemas.openxmlformats.org/officeDocument/2006/relationships/image" Target="../media/image181.png"/><Relationship Id="rId15" Type="http://schemas.openxmlformats.org/officeDocument/2006/relationships/image" Target="../media/image198.png"/><Relationship Id="rId10" Type="http://schemas.openxmlformats.org/officeDocument/2006/relationships/image" Target="../media/image193.jpe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3.xml"/><Relationship Id="rId7" Type="http://schemas.openxmlformats.org/officeDocument/2006/relationships/image" Target="../media/image3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4" Type="http://schemas.openxmlformats.org/officeDocument/2006/relationships/tags" Target="../tags/tag4.xml"/><Relationship Id="rId9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3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1.png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3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6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11" Type="http://schemas.openxmlformats.org/officeDocument/2006/relationships/image" Target="../media/image380.png"/><Relationship Id="rId5" Type="http://schemas.openxmlformats.org/officeDocument/2006/relationships/image" Target="../media/image67.png"/><Relationship Id="rId10" Type="http://schemas.openxmlformats.org/officeDocument/2006/relationships/image" Target="../media/image360.png"/><Relationship Id="rId4" Type="http://schemas.openxmlformats.org/officeDocument/2006/relationships/image" Target="../media/image66.png"/><Relationship Id="rId9" Type="http://schemas.openxmlformats.org/officeDocument/2006/relationships/image" Target="../media/image35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11" Type="http://schemas.openxmlformats.org/officeDocument/2006/relationships/image" Target="../media/image400.png"/><Relationship Id="rId5" Type="http://schemas.openxmlformats.org/officeDocument/2006/relationships/image" Target="../media/image67.png"/><Relationship Id="rId10" Type="http://schemas.openxmlformats.org/officeDocument/2006/relationships/image" Target="../media/image360.png"/><Relationship Id="rId4" Type="http://schemas.openxmlformats.org/officeDocument/2006/relationships/image" Target="../media/image66.png"/><Relationship Id="rId9" Type="http://schemas.openxmlformats.org/officeDocument/2006/relationships/image" Target="../media/image3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7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Basic Filtering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Slides adapted from:</a:t>
            </a:r>
          </a:p>
          <a:p>
            <a:pPr marL="0" indent="0">
              <a:buNone/>
            </a:pPr>
            <a:r>
              <a:rPr lang="en-US" dirty="0"/>
              <a:t>- Various CV courses</a:t>
            </a:r>
            <a:br>
              <a:rPr lang="en-US" dirty="0"/>
            </a:br>
            <a:r>
              <a:rPr lang="en-US" dirty="0"/>
              <a:t>- Kris </a:t>
            </a:r>
            <a:r>
              <a:rPr lang="en-US" dirty="0" err="1"/>
              <a:t>Kitani’s</a:t>
            </a:r>
            <a:r>
              <a:rPr lang="en-US" dirty="0"/>
              <a:t> slides in CMU</a:t>
            </a:r>
          </a:p>
        </p:txBody>
      </p:sp>
    </p:spTree>
    <p:extLst>
      <p:ext uri="{BB962C8B-B14F-4D97-AF65-F5344CB8AC3E}">
        <p14:creationId xmlns:p14="http://schemas.microsoft.com/office/powerpoint/2010/main" val="78567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E619-F497-40C7-AC3D-880025B1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Obscura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50520-E894-4DB8-A76E-EB54678FA009}"/>
              </a:ext>
            </a:extLst>
          </p:cNvPr>
          <p:cNvSpPr txBox="1">
            <a:spLocks noChangeArrowheads="1"/>
          </p:cNvSpPr>
          <p:nvPr/>
        </p:nvSpPr>
        <p:spPr>
          <a:xfrm>
            <a:off x="7769799" y="4963179"/>
            <a:ext cx="391015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spcAft>
                <a:spcPct val="0"/>
              </a:spcAft>
              <a:buNone/>
            </a:pPr>
            <a:r>
              <a:rPr lang="en-US" sz="2000" dirty="0">
                <a:solidFill>
                  <a:srgbClr val="292934"/>
                </a:solidFill>
              </a:rPr>
              <a:t>Abelardo Morell, Camera Obscura Image of Manhattan View Looking South in Large Room, 1996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C4233D-8CE1-469F-9D4C-3CEE92345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1" y="6400800"/>
            <a:ext cx="56110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https://www.abelardomorell.net/camera-obscura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DDBD985-F850-421B-8EF4-830A37F8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985" y="4392017"/>
            <a:ext cx="33035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From</a:t>
            </a:r>
            <a:r>
              <a:rPr lang="en-US" sz="1000" i="1" dirty="0">
                <a:solidFill>
                  <a:srgbClr val="000000"/>
                </a:solidFill>
                <a:latin typeface="Arial" panose="020B0604020202020204" pitchFamily="34" charset="0"/>
              </a:rPr>
              <a:t> Grand Images Through a Tiny Opening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Photo District News,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February 2005 </a:t>
            </a:r>
          </a:p>
        </p:txBody>
      </p:sp>
      <p:pic>
        <p:nvPicPr>
          <p:cNvPr id="8" name="Picture 8" descr="morell_blurb">
            <a:extLst>
              <a:ext uri="{FF2B5EF4-FFF2-40B4-BE49-F238E27FC236}">
                <a16:creationId xmlns:a16="http://schemas.microsoft.com/office/drawing/2014/main" id="{4A751083-CF70-4571-B421-98A5AA8C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0985" y="699038"/>
            <a:ext cx="4101873" cy="360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28" y="836797"/>
            <a:ext cx="6857999" cy="54863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4CD6F9-0E3E-EA49-A2FA-BF6ED5CF8E40}"/>
              </a:ext>
            </a:extLst>
          </p:cNvPr>
          <p:cNvSpPr/>
          <p:nvPr/>
        </p:nvSpPr>
        <p:spPr>
          <a:xfrm>
            <a:off x="7419569" y="5726583"/>
            <a:ext cx="4904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5"/>
              </a:rPr>
              <a:t>https://www.youtube.com/watch?v=WfRiBSEfCFQ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571098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General pinhole camera matrix</a:t>
            </a:r>
            <a:endParaRPr dirty="0"/>
          </a:p>
        </p:txBody>
      </p:sp>
      <p:sp>
        <p:nvSpPr>
          <p:cNvPr id="24" name="We can decompose the camera matrix like this:">
            <a:extLst>
              <a:ext uri="{FF2B5EF4-FFF2-40B4-BE49-F238E27FC236}">
                <a16:creationId xmlns:a16="http://schemas.microsoft.com/office/drawing/2014/main" id="{596F0763-FF08-4BEF-941B-3E0C864C3572}"/>
              </a:ext>
            </a:extLst>
          </p:cNvPr>
          <p:cNvSpPr txBox="1"/>
          <p:nvPr/>
        </p:nvSpPr>
        <p:spPr>
          <a:xfrm>
            <a:off x="1337043" y="1193124"/>
            <a:ext cx="588962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can decompose the camera matrix like this:</a:t>
            </a:r>
          </a:p>
        </p:txBody>
      </p:sp>
      <p:pic>
        <p:nvPicPr>
          <p:cNvPr id="13" name="latex-image-8.pdf" descr="latex-image-8.pdf">
            <a:extLst>
              <a:ext uri="{FF2B5EF4-FFF2-40B4-BE49-F238E27FC236}">
                <a16:creationId xmlns:a16="http://schemas.microsoft.com/office/drawing/2014/main" id="{50CF84E7-B2CD-4D6B-B781-C9260AA6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610" y="2066997"/>
            <a:ext cx="3696781" cy="53850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Another way to write the mapping">
            <a:extLst>
              <a:ext uri="{FF2B5EF4-FFF2-40B4-BE49-F238E27FC236}">
                <a16:creationId xmlns:a16="http://schemas.microsoft.com/office/drawing/2014/main" id="{266C152D-BFB9-4118-8DB4-1DBA9D82D9E0}"/>
              </a:ext>
            </a:extLst>
          </p:cNvPr>
          <p:cNvSpPr txBox="1"/>
          <p:nvPr/>
        </p:nvSpPr>
        <p:spPr>
          <a:xfrm>
            <a:off x="1337043" y="3621137"/>
            <a:ext cx="438600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Another way to write the mapping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" name="latex-image-10.pdf" descr="latex-image-10.pdf">
            <a:extLst>
              <a:ext uri="{FF2B5EF4-FFF2-40B4-BE49-F238E27FC236}">
                <a16:creationId xmlns:a16="http://schemas.microsoft.com/office/drawing/2014/main" id="{CD03225D-23CD-435F-A27F-BFD94DDF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474" y="5320737"/>
            <a:ext cx="1646111" cy="28532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ere">
            <a:extLst>
              <a:ext uri="{FF2B5EF4-FFF2-40B4-BE49-F238E27FC236}">
                <a16:creationId xmlns:a16="http://schemas.microsoft.com/office/drawing/2014/main" id="{856C0BAE-C39D-4FEC-A4A6-A2A633A8D720}"/>
              </a:ext>
            </a:extLst>
          </p:cNvPr>
          <p:cNvSpPr txBox="1"/>
          <p:nvPr/>
        </p:nvSpPr>
        <p:spPr>
          <a:xfrm>
            <a:off x="4560031" y="5242667"/>
            <a:ext cx="85311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where</a:t>
            </a:r>
          </a:p>
        </p:txBody>
      </p:sp>
      <p:sp>
        <p:nvSpPr>
          <p:cNvPr id="17" name="(translate first then rotate)">
            <a:extLst>
              <a:ext uri="{FF2B5EF4-FFF2-40B4-BE49-F238E27FC236}">
                <a16:creationId xmlns:a16="http://schemas.microsoft.com/office/drawing/2014/main" id="{356A557E-3115-43C5-849E-9265BF412086}"/>
              </a:ext>
            </a:extLst>
          </p:cNvPr>
          <p:cNvSpPr txBox="1"/>
          <p:nvPr/>
        </p:nvSpPr>
        <p:spPr>
          <a:xfrm>
            <a:off x="4425637" y="2785441"/>
            <a:ext cx="33407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(translate first then rotate)</a:t>
            </a:r>
          </a:p>
        </p:txBody>
      </p:sp>
      <p:sp>
        <p:nvSpPr>
          <p:cNvPr id="18" name="(rotate first then translate)">
            <a:extLst>
              <a:ext uri="{FF2B5EF4-FFF2-40B4-BE49-F238E27FC236}">
                <a16:creationId xmlns:a16="http://schemas.microsoft.com/office/drawing/2014/main" id="{4C613040-F6CC-4AA0-9F7E-9DFA5DA2ADD9}"/>
              </a:ext>
            </a:extLst>
          </p:cNvPr>
          <p:cNvSpPr txBox="1"/>
          <p:nvPr/>
        </p:nvSpPr>
        <p:spPr>
          <a:xfrm>
            <a:off x="4424192" y="6091135"/>
            <a:ext cx="33421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(rotate first then translate)</a:t>
            </a:r>
          </a:p>
        </p:txBody>
      </p:sp>
      <p:pic>
        <p:nvPicPr>
          <p:cNvPr id="19" name="latex-image-25.pdf" descr="latex-image-25.pdf">
            <a:extLst>
              <a:ext uri="{FF2B5EF4-FFF2-40B4-BE49-F238E27FC236}">
                <a16:creationId xmlns:a16="http://schemas.microsoft.com/office/drawing/2014/main" id="{1A9FBAEA-9E3B-4AB8-8D2A-6942F25C9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033" y="4426248"/>
            <a:ext cx="3071934" cy="6279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556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General pinhole camera matrix</a:t>
            </a:r>
            <a:endParaRPr dirty="0"/>
          </a:p>
        </p:txBody>
      </p:sp>
      <p:pic>
        <p:nvPicPr>
          <p:cNvPr id="11" name="latex-image-27.pdf" descr="latex-image-27.pdf">
            <a:extLst>
              <a:ext uri="{FF2B5EF4-FFF2-40B4-BE49-F238E27FC236}">
                <a16:creationId xmlns:a16="http://schemas.microsoft.com/office/drawing/2014/main" id="{BFE3F73B-1806-412E-8004-DBE6B81C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867" y="2622599"/>
            <a:ext cx="5554266" cy="116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25.pdf" descr="latex-image-25.pdf">
            <a:extLst>
              <a:ext uri="{FF2B5EF4-FFF2-40B4-BE49-F238E27FC236}">
                <a16:creationId xmlns:a16="http://schemas.microsoft.com/office/drawing/2014/main" id="{44D6A603-2225-4617-A63F-BD8D0CA2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033" y="1306394"/>
            <a:ext cx="3071934" cy="627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latex-image-28.pdf" descr="latex-image-28.pdf">
            <a:extLst>
              <a:ext uri="{FF2B5EF4-FFF2-40B4-BE49-F238E27FC236}">
                <a16:creationId xmlns:a16="http://schemas.microsoft.com/office/drawing/2014/main" id="{D2008D65-E6F1-4212-9A16-7E1A73D3D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028" y="4928429"/>
            <a:ext cx="2848571" cy="116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9.pdf" descr="latex-image-29.pdf">
            <a:extLst>
              <a:ext uri="{FF2B5EF4-FFF2-40B4-BE49-F238E27FC236}">
                <a16:creationId xmlns:a16="http://schemas.microsoft.com/office/drawing/2014/main" id="{4C6C03FC-3255-48A2-BBEE-C97DD31A5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008" y="4928429"/>
            <a:ext cx="1473399" cy="116086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extrinsic parameters">
            <a:extLst>
              <a:ext uri="{FF2B5EF4-FFF2-40B4-BE49-F238E27FC236}">
                <a16:creationId xmlns:a16="http://schemas.microsoft.com/office/drawing/2014/main" id="{44AF0BF0-345F-4FD3-B3C0-F5C352F251C8}"/>
              </a:ext>
            </a:extLst>
          </p:cNvPr>
          <p:cNvSpPr txBox="1"/>
          <p:nvPr/>
        </p:nvSpPr>
        <p:spPr>
          <a:xfrm>
            <a:off x="6722958" y="3821655"/>
            <a:ext cx="173306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Light"/>
              </a:rPr>
              <a:t>extrinsic parameters</a:t>
            </a:r>
          </a:p>
        </p:txBody>
      </p:sp>
      <p:sp>
        <p:nvSpPr>
          <p:cNvPr id="23" name="intrinsic parameters">
            <a:extLst>
              <a:ext uri="{FF2B5EF4-FFF2-40B4-BE49-F238E27FC236}">
                <a16:creationId xmlns:a16="http://schemas.microsoft.com/office/drawing/2014/main" id="{B367EECA-96EF-4C3D-BA5A-28DB76C93D3C}"/>
              </a:ext>
            </a:extLst>
          </p:cNvPr>
          <p:cNvSpPr txBox="1"/>
          <p:nvPr/>
        </p:nvSpPr>
        <p:spPr>
          <a:xfrm>
            <a:off x="4221972" y="3821655"/>
            <a:ext cx="1752272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Light"/>
              </a:rPr>
              <a:t>intrinsic parameters</a:t>
            </a:r>
          </a:p>
        </p:txBody>
      </p:sp>
      <p:sp>
        <p:nvSpPr>
          <p:cNvPr id="25" name="3D rotation">
            <a:extLst>
              <a:ext uri="{FF2B5EF4-FFF2-40B4-BE49-F238E27FC236}">
                <a16:creationId xmlns:a16="http://schemas.microsoft.com/office/drawing/2014/main" id="{265C3A45-9428-496C-9CD6-33D577818185}"/>
              </a:ext>
            </a:extLst>
          </p:cNvPr>
          <p:cNvSpPr txBox="1"/>
          <p:nvPr/>
        </p:nvSpPr>
        <p:spPr>
          <a:xfrm>
            <a:off x="4489862" y="6172165"/>
            <a:ext cx="148438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Light"/>
              </a:rPr>
              <a:t>3D rotation</a:t>
            </a:r>
          </a:p>
        </p:txBody>
      </p:sp>
      <p:sp>
        <p:nvSpPr>
          <p:cNvPr id="26" name="3D translation">
            <a:extLst>
              <a:ext uri="{FF2B5EF4-FFF2-40B4-BE49-F238E27FC236}">
                <a16:creationId xmlns:a16="http://schemas.microsoft.com/office/drawing/2014/main" id="{4A353DEF-84C6-4396-AFC5-A8AFE2FB993B}"/>
              </a:ext>
            </a:extLst>
          </p:cNvPr>
          <p:cNvSpPr txBox="1"/>
          <p:nvPr/>
        </p:nvSpPr>
        <p:spPr>
          <a:xfrm>
            <a:off x="6825066" y="6172165"/>
            <a:ext cx="18146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Light"/>
              </a:rPr>
              <a:t>3D translation</a:t>
            </a: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5F50E0A2-8FA1-4235-ACE9-95F9210975E9}"/>
              </a:ext>
            </a:extLst>
          </p:cNvPr>
          <p:cNvSpPr/>
          <p:nvPr/>
        </p:nvSpPr>
        <p:spPr>
          <a:xfrm flipV="1">
            <a:off x="8158758" y="2711821"/>
            <a:ext cx="1" cy="982416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062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139239" y="1"/>
            <a:ext cx="152798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</a:rPr>
              <a:t>Slide Credit: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</a:rPr>
              <a:t>Savarese</a:t>
            </a:r>
            <a:endParaRPr lang="en-US" sz="105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981200" y="0"/>
            <a:ext cx="8229600" cy="914400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prstClr val="black"/>
                </a:solidFill>
              </a:rPr>
              <a:t>Projection matrix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2646363" y="4267200"/>
          <a:ext cx="2976562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6" name="Equation" r:id="rId4" imgW="952200" imgH="215640" progId="Equation.3">
                  <p:embed/>
                </p:oleObj>
              </mc:Choice>
              <mc:Fallback>
                <p:oleObj name="Equation" r:id="rId4" imgW="952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63" y="4267200"/>
                        <a:ext cx="2976562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Box 11"/>
          <p:cNvSpPr txBox="1">
            <a:spLocks noChangeArrowheads="1"/>
          </p:cNvSpPr>
          <p:nvPr/>
        </p:nvSpPr>
        <p:spPr bwMode="auto">
          <a:xfrm>
            <a:off x="5943601" y="4191000"/>
            <a:ext cx="40379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solidFill>
                  <a:prstClr val="black"/>
                </a:solidFill>
                <a:latin typeface="Arial" panose="020B0604020202020204" pitchFamily="34" charset="0"/>
              </a:rPr>
              <a:t>x</a:t>
            </a: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: Image Coordinates: (u,v,1)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solidFill>
                  <a:prstClr val="black"/>
                </a:solidFill>
                <a:latin typeface="Arial" panose="020B0604020202020204" pitchFamily="34" charset="0"/>
              </a:rPr>
              <a:t>K</a:t>
            </a: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: Intrinsic Matrix (3x3)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solidFill>
                  <a:prstClr val="black"/>
                </a:solidFill>
                <a:latin typeface="Arial" panose="020B0604020202020204" pitchFamily="34" charset="0"/>
              </a:rPr>
              <a:t>R</a:t>
            </a: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: Rotation (3x3)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solidFill>
                  <a:prstClr val="black"/>
                </a:solidFill>
                <a:latin typeface="Arial" panose="020B0604020202020204" pitchFamily="34" charset="0"/>
              </a:rPr>
              <a:t>t</a:t>
            </a: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: Translation (3x1)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solidFill>
                  <a:prstClr val="black"/>
                </a:solidFill>
                <a:latin typeface="Arial" panose="020B0604020202020204" pitchFamily="34" charset="0"/>
              </a:rPr>
              <a:t>X</a:t>
            </a: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:</a:t>
            </a:r>
            <a:r>
              <a:rPr lang="en-US" sz="2160" b="1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World Coordinates: (X,Y,Z,1)</a:t>
            </a:r>
          </a:p>
        </p:txBody>
      </p:sp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1295400"/>
            <a:ext cx="6629400" cy="27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Line 12"/>
          <p:cNvSpPr>
            <a:spLocks noChangeShapeType="1"/>
          </p:cNvSpPr>
          <p:nvPr/>
        </p:nvSpPr>
        <p:spPr bwMode="auto">
          <a:xfrm flipV="1">
            <a:off x="9220200" y="1219201"/>
            <a:ext cx="0" cy="1216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104" name="Line 13"/>
          <p:cNvSpPr>
            <a:spLocks noChangeShapeType="1"/>
          </p:cNvSpPr>
          <p:nvPr/>
        </p:nvSpPr>
        <p:spPr bwMode="auto">
          <a:xfrm flipH="1">
            <a:off x="8686800" y="2438400"/>
            <a:ext cx="533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105" name="Line 14"/>
          <p:cNvSpPr>
            <a:spLocks noChangeShapeType="1"/>
          </p:cNvSpPr>
          <p:nvPr/>
        </p:nvSpPr>
        <p:spPr bwMode="auto">
          <a:xfrm>
            <a:off x="9220200" y="2438400"/>
            <a:ext cx="6858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106" name="Text Box 15"/>
          <p:cNvSpPr txBox="1">
            <a:spLocks noChangeArrowheads="1"/>
          </p:cNvSpPr>
          <p:nvPr/>
        </p:nvSpPr>
        <p:spPr bwMode="auto">
          <a:xfrm>
            <a:off x="9220201" y="2667001"/>
            <a:ext cx="184731" cy="4247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107" name="Text Box 16"/>
          <p:cNvSpPr txBox="1">
            <a:spLocks noChangeArrowheads="1"/>
          </p:cNvSpPr>
          <p:nvPr/>
        </p:nvSpPr>
        <p:spPr bwMode="auto">
          <a:xfrm>
            <a:off x="9144000" y="2498725"/>
            <a:ext cx="50687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O</a:t>
            </a:r>
            <a:r>
              <a:rPr lang="en-US" sz="2000" baseline="-25000">
                <a:solidFill>
                  <a:prstClr val="black"/>
                </a:solidFill>
                <a:latin typeface="Arial" panose="020B0604020202020204" pitchFamily="34" charset="0"/>
              </a:rPr>
              <a:t>w</a:t>
            </a:r>
          </a:p>
        </p:txBody>
      </p:sp>
      <p:sp>
        <p:nvSpPr>
          <p:cNvPr id="4108" name="Text Box 17"/>
          <p:cNvSpPr txBox="1">
            <a:spLocks noChangeArrowheads="1"/>
          </p:cNvSpPr>
          <p:nvPr/>
        </p:nvSpPr>
        <p:spPr bwMode="auto">
          <a:xfrm>
            <a:off x="8458200" y="2971800"/>
            <a:ext cx="365806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i</a:t>
            </a:r>
            <a:r>
              <a:rPr lang="en-US" sz="2000" baseline="-25000">
                <a:solidFill>
                  <a:prstClr val="black"/>
                </a:solidFill>
                <a:latin typeface="Arial" panose="020B0604020202020204" pitchFamily="34" charset="0"/>
              </a:rPr>
              <a:t>w</a:t>
            </a:r>
          </a:p>
        </p:txBody>
      </p:sp>
      <p:sp>
        <p:nvSpPr>
          <p:cNvPr id="4109" name="Text Box 18"/>
          <p:cNvSpPr txBox="1">
            <a:spLocks noChangeArrowheads="1"/>
          </p:cNvSpPr>
          <p:nvPr/>
        </p:nvSpPr>
        <p:spPr bwMode="auto">
          <a:xfrm>
            <a:off x="9525000" y="2057400"/>
            <a:ext cx="436338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k</a:t>
            </a:r>
            <a:r>
              <a:rPr lang="en-US" sz="2000" baseline="-25000">
                <a:solidFill>
                  <a:prstClr val="black"/>
                </a:solidFill>
                <a:latin typeface="Arial" panose="020B0604020202020204" pitchFamily="34" charset="0"/>
              </a:rPr>
              <a:t>w</a:t>
            </a:r>
          </a:p>
        </p:txBody>
      </p:sp>
      <p:sp>
        <p:nvSpPr>
          <p:cNvPr id="4110" name="Text Box 19"/>
          <p:cNvSpPr txBox="1">
            <a:spLocks noChangeArrowheads="1"/>
          </p:cNvSpPr>
          <p:nvPr/>
        </p:nvSpPr>
        <p:spPr bwMode="auto">
          <a:xfrm>
            <a:off x="9296400" y="1143000"/>
            <a:ext cx="365806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j</a:t>
            </a:r>
            <a:r>
              <a:rPr lang="en-US" sz="2000" baseline="-25000">
                <a:solidFill>
                  <a:prstClr val="black"/>
                </a:solidFill>
                <a:latin typeface="Arial" panose="020B0604020202020204" pitchFamily="34" charset="0"/>
              </a:rPr>
              <a:t>w</a:t>
            </a:r>
          </a:p>
        </p:txBody>
      </p:sp>
      <p:sp>
        <p:nvSpPr>
          <p:cNvPr id="4111" name="Freeform 22"/>
          <p:cNvSpPr>
            <a:spLocks/>
          </p:cNvSpPr>
          <p:nvPr/>
        </p:nvSpPr>
        <p:spPr bwMode="auto">
          <a:xfrm>
            <a:off x="5791200" y="1358901"/>
            <a:ext cx="3200400" cy="469900"/>
          </a:xfrm>
          <a:custGeom>
            <a:avLst/>
            <a:gdLst>
              <a:gd name="T0" fmla="*/ 0 w 2016"/>
              <a:gd name="T1" fmla="*/ 2147483647 h 296"/>
              <a:gd name="T2" fmla="*/ 2147483647 w 2016"/>
              <a:gd name="T3" fmla="*/ 2147483647 h 296"/>
              <a:gd name="T4" fmla="*/ 2147483647 w 2016"/>
              <a:gd name="T5" fmla="*/ 2147483647 h 296"/>
              <a:gd name="T6" fmla="*/ 2147483647 w 2016"/>
              <a:gd name="T7" fmla="*/ 2147483647 h 296"/>
              <a:gd name="T8" fmla="*/ 0 60000 65536"/>
              <a:gd name="T9" fmla="*/ 0 60000 65536"/>
              <a:gd name="T10" fmla="*/ 0 60000 65536"/>
              <a:gd name="T11" fmla="*/ 0 60000 65536"/>
              <a:gd name="T12" fmla="*/ 0 w 2016"/>
              <a:gd name="T13" fmla="*/ 0 h 296"/>
              <a:gd name="T14" fmla="*/ 2016 w 2016"/>
              <a:gd name="T15" fmla="*/ 296 h 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6" h="296">
                <a:moveTo>
                  <a:pt x="0" y="296"/>
                </a:moveTo>
                <a:cubicBezTo>
                  <a:pt x="188" y="224"/>
                  <a:pt x="376" y="152"/>
                  <a:pt x="624" y="104"/>
                </a:cubicBezTo>
                <a:cubicBezTo>
                  <a:pt x="872" y="56"/>
                  <a:pt x="1256" y="16"/>
                  <a:pt x="1488" y="8"/>
                </a:cubicBezTo>
                <a:cubicBezTo>
                  <a:pt x="1720" y="0"/>
                  <a:pt x="1868" y="28"/>
                  <a:pt x="2016" y="56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112" name="Text Box 23"/>
          <p:cNvSpPr txBox="1">
            <a:spLocks noChangeArrowheads="1"/>
          </p:cNvSpPr>
          <p:nvPr/>
        </p:nvSpPr>
        <p:spPr bwMode="auto">
          <a:xfrm>
            <a:off x="6705600" y="990601"/>
            <a:ext cx="538930" cy="4247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 err="1">
                <a:solidFill>
                  <a:prstClr val="black"/>
                </a:solidFill>
                <a:latin typeface="Arial" panose="020B0604020202020204" pitchFamily="34" charset="0"/>
              </a:rPr>
              <a:t>R,t</a:t>
            </a:r>
            <a:endParaRPr lang="en-US" sz="216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0432" y="1781176"/>
            <a:ext cx="381000" cy="4247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46363" y="3048000"/>
            <a:ext cx="401638" cy="4247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5898662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2590800" y="5410200"/>
          <a:ext cx="2817814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3" name="Equation" r:id="rId4" imgW="901440" imgH="215640" progId="Equation.3">
                  <p:embed/>
                </p:oleObj>
              </mc:Choice>
              <mc:Fallback>
                <p:oleObj name="Equation" r:id="rId4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410200"/>
                        <a:ext cx="2817814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7"/>
          <p:cNvGraphicFramePr>
            <a:graphicFrameLocks noChangeAspect="1"/>
          </p:cNvGraphicFramePr>
          <p:nvPr/>
        </p:nvGraphicFramePr>
        <p:xfrm>
          <a:off x="6024563" y="4711701"/>
          <a:ext cx="3516312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4" name="Equation" r:id="rId6" imgW="1650960" imgH="927000" progId="Equation.3">
                  <p:embed/>
                </p:oleObj>
              </mc:Choice>
              <mc:Fallback>
                <p:oleObj name="Equation" r:id="rId6" imgW="16509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4711701"/>
                        <a:ext cx="3516312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7136476" y="5045825"/>
            <a:ext cx="1371600" cy="1295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125" name="Line 9"/>
          <p:cNvSpPr>
            <a:spLocks noChangeShapeType="1"/>
          </p:cNvSpPr>
          <p:nvPr/>
        </p:nvSpPr>
        <p:spPr bwMode="auto">
          <a:xfrm flipV="1">
            <a:off x="8153400" y="4648200"/>
            <a:ext cx="381000" cy="3810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126" name="Text Box 10"/>
          <p:cNvSpPr txBox="1">
            <a:spLocks noChangeArrowheads="1"/>
          </p:cNvSpPr>
          <p:nvPr/>
        </p:nvSpPr>
        <p:spPr bwMode="auto">
          <a:xfrm>
            <a:off x="8534400" y="4267200"/>
            <a:ext cx="38504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b="1">
                <a:solidFill>
                  <a:prstClr val="black"/>
                </a:solidFill>
                <a:latin typeface="Arial" panose="020B0604020202020204" pitchFamily="34" charset="0"/>
              </a:rPr>
              <a:t>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6604001"/>
            <a:ext cx="152798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</a:rPr>
              <a:t>Slide Credit: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</a:rPr>
              <a:t>Savarese</a:t>
            </a:r>
            <a:endParaRPr lang="en-US" sz="105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981200" y="0"/>
            <a:ext cx="8229600" cy="914400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prstClr val="black"/>
                </a:solidFill>
              </a:rPr>
              <a:t>Projection matrix</a:t>
            </a:r>
          </a:p>
        </p:txBody>
      </p:sp>
      <p:sp>
        <p:nvSpPr>
          <p:cNvPr id="5129" name="TextBox 17"/>
          <p:cNvSpPr txBox="1">
            <a:spLocks noChangeArrowheads="1"/>
          </p:cNvSpPr>
          <p:nvPr/>
        </p:nvSpPr>
        <p:spPr bwMode="auto">
          <a:xfrm>
            <a:off x="3043239" y="3276601"/>
            <a:ext cx="3077189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Intrinsic Assumptions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Unit aspect ratio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Optical center at (0,0)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No skew</a:t>
            </a:r>
          </a:p>
        </p:txBody>
      </p:sp>
      <p:sp>
        <p:nvSpPr>
          <p:cNvPr id="5130" name="TextBox 20"/>
          <p:cNvSpPr txBox="1">
            <a:spLocks noChangeArrowheads="1"/>
          </p:cNvSpPr>
          <p:nvPr/>
        </p:nvSpPr>
        <p:spPr bwMode="auto">
          <a:xfrm>
            <a:off x="6096001" y="3276601"/>
            <a:ext cx="317978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Extrinsic Assumptions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No rotation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Camera at (0,0,0)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562600" y="55626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pic>
        <p:nvPicPr>
          <p:cNvPr id="513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35288" y="762000"/>
            <a:ext cx="60563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962900" y="1236663"/>
            <a:ext cx="381000" cy="4247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2856" y="2357543"/>
            <a:ext cx="401638" cy="4247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29329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2590800" y="5410200"/>
          <a:ext cx="2817814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7" name="Equation" r:id="rId4" imgW="901440" imgH="215640" progId="Equation.3">
                  <p:embed/>
                </p:oleObj>
              </mc:Choice>
              <mc:Fallback>
                <p:oleObj name="Equation" r:id="rId4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410200"/>
                        <a:ext cx="2817814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7"/>
          <p:cNvGraphicFramePr>
            <a:graphicFrameLocks noChangeAspect="1"/>
          </p:cNvGraphicFramePr>
          <p:nvPr/>
        </p:nvGraphicFramePr>
        <p:xfrm>
          <a:off x="6024563" y="4711701"/>
          <a:ext cx="3516312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8" name="Equation" r:id="rId6" imgW="1650960" imgH="927000" progId="Equation.3">
                  <p:embed/>
                </p:oleObj>
              </mc:Choice>
              <mc:Fallback>
                <p:oleObj name="Equation" r:id="rId6" imgW="16509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4711701"/>
                        <a:ext cx="3516312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24000" y="6604001"/>
            <a:ext cx="152798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</a:rPr>
              <a:t>Slide Credit: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</a:rPr>
              <a:t>Savarese</a:t>
            </a:r>
            <a:endParaRPr lang="en-US" sz="105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981200" y="0"/>
            <a:ext cx="8229600" cy="914400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prstClr val="black"/>
                </a:solidFill>
              </a:rPr>
              <a:t>Projection matrix</a:t>
            </a:r>
          </a:p>
        </p:txBody>
      </p:sp>
      <p:sp>
        <p:nvSpPr>
          <p:cNvPr id="5129" name="TextBox 17"/>
          <p:cNvSpPr txBox="1">
            <a:spLocks noChangeArrowheads="1"/>
          </p:cNvSpPr>
          <p:nvPr/>
        </p:nvSpPr>
        <p:spPr bwMode="auto">
          <a:xfrm>
            <a:off x="3043239" y="3276601"/>
            <a:ext cx="3077189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Intrinsic Assumptions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Unit aspect ratio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Optical center at (0,0)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No skew</a:t>
            </a:r>
          </a:p>
        </p:txBody>
      </p:sp>
      <p:sp>
        <p:nvSpPr>
          <p:cNvPr id="5130" name="TextBox 20"/>
          <p:cNvSpPr txBox="1">
            <a:spLocks noChangeArrowheads="1"/>
          </p:cNvSpPr>
          <p:nvPr/>
        </p:nvSpPr>
        <p:spPr bwMode="auto">
          <a:xfrm>
            <a:off x="6096001" y="3276601"/>
            <a:ext cx="317978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Extrinsic Assumptions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No rotation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Camera at (0,0,0)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562600" y="55626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pic>
        <p:nvPicPr>
          <p:cNvPr id="513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35288" y="762000"/>
            <a:ext cx="60563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962900" y="1236663"/>
            <a:ext cx="381000" cy="4247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2856" y="2357543"/>
            <a:ext cx="401638" cy="4247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61989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Remove assumption: known optical center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2581275" y="3810000"/>
          <a:ext cx="2817814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9" name="Equation" r:id="rId3" imgW="901440" imgH="215640" progId="Equation.3">
                  <p:embed/>
                </p:oleObj>
              </mc:Choice>
              <mc:Fallback>
                <p:oleObj name="Equation" r:id="rId3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3810000"/>
                        <a:ext cx="2817814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7"/>
          <p:cNvGraphicFramePr>
            <a:graphicFrameLocks noChangeAspect="1"/>
          </p:cNvGraphicFramePr>
          <p:nvPr/>
        </p:nvGraphicFramePr>
        <p:xfrm>
          <a:off x="6169026" y="3111501"/>
          <a:ext cx="3654425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0" name="Equation" r:id="rId5" imgW="1714320" imgH="927000" progId="Equation.3">
                  <p:embed/>
                </p:oleObj>
              </mc:Choice>
              <mc:Fallback>
                <p:oleObj name="Equation" r:id="rId5" imgW="17143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26" y="3111501"/>
                        <a:ext cx="3654425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8"/>
          <p:cNvSpPr>
            <a:spLocks noChangeArrowheads="1"/>
          </p:cNvSpPr>
          <p:nvPr/>
        </p:nvSpPr>
        <p:spPr bwMode="auto">
          <a:xfrm>
            <a:off x="7331825" y="3352800"/>
            <a:ext cx="13716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150" name="TextBox 9"/>
          <p:cNvSpPr txBox="1">
            <a:spLocks noChangeArrowheads="1"/>
          </p:cNvSpPr>
          <p:nvPr/>
        </p:nvSpPr>
        <p:spPr bwMode="auto">
          <a:xfrm>
            <a:off x="3033715" y="1676400"/>
            <a:ext cx="3077189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Intrinsic Assumptions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Unit aspect ratio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No skew</a:t>
            </a:r>
          </a:p>
        </p:txBody>
      </p:sp>
      <p:sp>
        <p:nvSpPr>
          <p:cNvPr id="6151" name="TextBox 10"/>
          <p:cNvSpPr txBox="1">
            <a:spLocks noChangeArrowheads="1"/>
          </p:cNvSpPr>
          <p:nvPr/>
        </p:nvSpPr>
        <p:spPr bwMode="auto">
          <a:xfrm>
            <a:off x="6086475" y="1676401"/>
            <a:ext cx="317978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Extrinsic Assumptions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No rotation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6388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041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 assumption: square pixels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2581275" y="3810000"/>
          <a:ext cx="2817814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3" name="Equation" r:id="rId3" imgW="901440" imgH="215640" progId="Equation.3">
                  <p:embed/>
                </p:oleObj>
              </mc:Choice>
              <mc:Fallback>
                <p:oleObj name="Equation" r:id="rId3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3810000"/>
                        <a:ext cx="2817814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7"/>
          <p:cNvGraphicFramePr>
            <a:graphicFrameLocks noChangeAspect="1"/>
          </p:cNvGraphicFramePr>
          <p:nvPr/>
        </p:nvGraphicFramePr>
        <p:xfrm>
          <a:off x="6142039" y="3073401"/>
          <a:ext cx="3652837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4" name="Equation" r:id="rId5" imgW="1714320" imgH="927000" progId="Equation.3">
                  <p:embed/>
                </p:oleObj>
              </mc:Choice>
              <mc:Fallback>
                <p:oleObj name="Equation" r:id="rId5" imgW="17143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2039" y="3073401"/>
                        <a:ext cx="3652837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8"/>
          <p:cNvSpPr>
            <a:spLocks noChangeArrowheads="1"/>
          </p:cNvSpPr>
          <p:nvPr/>
        </p:nvSpPr>
        <p:spPr bwMode="auto">
          <a:xfrm>
            <a:off x="7272250" y="3352800"/>
            <a:ext cx="14478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174" name="TextBox 9"/>
          <p:cNvSpPr txBox="1">
            <a:spLocks noChangeArrowheads="1"/>
          </p:cNvSpPr>
          <p:nvPr/>
        </p:nvSpPr>
        <p:spPr bwMode="auto">
          <a:xfrm>
            <a:off x="3033715" y="1676401"/>
            <a:ext cx="307718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Intrinsic Assumptions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No skew</a:t>
            </a:r>
          </a:p>
        </p:txBody>
      </p:sp>
      <p:sp>
        <p:nvSpPr>
          <p:cNvPr id="7175" name="TextBox 10"/>
          <p:cNvSpPr txBox="1">
            <a:spLocks noChangeArrowheads="1"/>
          </p:cNvSpPr>
          <p:nvPr/>
        </p:nvSpPr>
        <p:spPr bwMode="auto">
          <a:xfrm>
            <a:off x="6086475" y="1676401"/>
            <a:ext cx="317978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Extrinsic Assumptions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No rotation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5626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386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Remove assumption: non-skewed pixels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2581275" y="3810000"/>
          <a:ext cx="2817814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7" name="Equation" r:id="rId3" imgW="901440" imgH="215640" progId="Equation.3">
                  <p:embed/>
                </p:oleObj>
              </mc:Choice>
              <mc:Fallback>
                <p:oleObj name="Equation" r:id="rId3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3810000"/>
                        <a:ext cx="2817814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7"/>
          <p:cNvGraphicFramePr>
            <a:graphicFrameLocks noChangeAspect="1"/>
          </p:cNvGraphicFramePr>
          <p:nvPr/>
        </p:nvGraphicFramePr>
        <p:xfrm>
          <a:off x="6167438" y="3111501"/>
          <a:ext cx="3654425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8" name="Equation" r:id="rId5" imgW="1714320" imgH="927000" progId="Equation.3">
                  <p:embed/>
                </p:oleObj>
              </mc:Choice>
              <mc:Fallback>
                <p:oleObj name="Equation" r:id="rId5" imgW="17143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8" y="3111501"/>
                        <a:ext cx="3654425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8"/>
          <p:cNvSpPr>
            <a:spLocks noChangeArrowheads="1"/>
          </p:cNvSpPr>
          <p:nvPr/>
        </p:nvSpPr>
        <p:spPr bwMode="auto">
          <a:xfrm>
            <a:off x="7272250" y="3386050"/>
            <a:ext cx="14478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98" name="TextBox 9"/>
          <p:cNvSpPr txBox="1">
            <a:spLocks noChangeArrowheads="1"/>
          </p:cNvSpPr>
          <p:nvPr/>
        </p:nvSpPr>
        <p:spPr bwMode="auto">
          <a:xfrm>
            <a:off x="3033715" y="1676401"/>
            <a:ext cx="30771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Intrinsic Assumptions</a:t>
            </a:r>
          </a:p>
        </p:txBody>
      </p:sp>
      <p:sp>
        <p:nvSpPr>
          <p:cNvPr id="8199" name="TextBox 10"/>
          <p:cNvSpPr txBox="1">
            <a:spLocks noChangeArrowheads="1"/>
          </p:cNvSpPr>
          <p:nvPr/>
        </p:nvSpPr>
        <p:spPr bwMode="auto">
          <a:xfrm>
            <a:off x="6086475" y="1676401"/>
            <a:ext cx="317978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Extrinsic Assumptions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No rotation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54864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8201" name="TextBox 8"/>
          <p:cNvSpPr txBox="1">
            <a:spLocks noChangeArrowheads="1"/>
          </p:cNvSpPr>
          <p:nvPr/>
        </p:nvSpPr>
        <p:spPr bwMode="auto">
          <a:xfrm>
            <a:off x="2819400" y="6488113"/>
            <a:ext cx="726795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latin typeface="Arial" panose="020B0604020202020204" pitchFamily="34" charset="0"/>
              </a:rPr>
              <a:t>Note: different books use different notation for parameters</a:t>
            </a:r>
          </a:p>
        </p:txBody>
      </p:sp>
    </p:spTree>
    <p:extLst>
      <p:ext uri="{BB962C8B-B14F-4D97-AF65-F5344CB8AC3E}">
        <p14:creationId xmlns:p14="http://schemas.microsoft.com/office/powerpoint/2010/main" val="1361945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Oriented and Translated Camera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286000"/>
            <a:ext cx="6629400" cy="275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Line 12"/>
          <p:cNvSpPr>
            <a:spLocks noChangeShapeType="1"/>
          </p:cNvSpPr>
          <p:nvPr/>
        </p:nvSpPr>
        <p:spPr bwMode="auto">
          <a:xfrm flipV="1">
            <a:off x="8839200" y="2209801"/>
            <a:ext cx="152400" cy="1216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4277" name="Line 13"/>
          <p:cNvSpPr>
            <a:spLocks noChangeShapeType="1"/>
          </p:cNvSpPr>
          <p:nvPr/>
        </p:nvSpPr>
        <p:spPr bwMode="auto">
          <a:xfrm flipH="1">
            <a:off x="8229600" y="3429000"/>
            <a:ext cx="609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4278" name="Line 14"/>
          <p:cNvSpPr>
            <a:spLocks noChangeShapeType="1"/>
          </p:cNvSpPr>
          <p:nvPr/>
        </p:nvSpPr>
        <p:spPr bwMode="auto">
          <a:xfrm>
            <a:off x="8839200" y="3429000"/>
            <a:ext cx="762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4279" name="Text Box 15"/>
          <p:cNvSpPr txBox="1">
            <a:spLocks noChangeArrowheads="1"/>
          </p:cNvSpPr>
          <p:nvPr/>
        </p:nvSpPr>
        <p:spPr bwMode="auto">
          <a:xfrm>
            <a:off x="8839201" y="3657601"/>
            <a:ext cx="184731" cy="4247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4280" name="Text Box 16"/>
          <p:cNvSpPr txBox="1">
            <a:spLocks noChangeArrowheads="1"/>
          </p:cNvSpPr>
          <p:nvPr/>
        </p:nvSpPr>
        <p:spPr bwMode="auto">
          <a:xfrm>
            <a:off x="8763000" y="3489325"/>
            <a:ext cx="506870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O</a:t>
            </a:r>
            <a:r>
              <a:rPr lang="en-US" sz="2000" baseline="-25000">
                <a:solidFill>
                  <a:prstClr val="black"/>
                </a:solidFill>
                <a:latin typeface="Arial" panose="020B0604020202020204" pitchFamily="34" charset="0"/>
              </a:rPr>
              <a:t>w</a:t>
            </a:r>
          </a:p>
        </p:txBody>
      </p:sp>
      <p:sp>
        <p:nvSpPr>
          <p:cNvPr id="54281" name="Text Box 17"/>
          <p:cNvSpPr txBox="1">
            <a:spLocks noChangeArrowheads="1"/>
          </p:cNvSpPr>
          <p:nvPr/>
        </p:nvSpPr>
        <p:spPr bwMode="auto">
          <a:xfrm>
            <a:off x="8077200" y="3962400"/>
            <a:ext cx="365806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i</a:t>
            </a:r>
            <a:r>
              <a:rPr lang="en-US" sz="2000" baseline="-25000">
                <a:solidFill>
                  <a:prstClr val="black"/>
                </a:solidFill>
                <a:latin typeface="Arial" panose="020B0604020202020204" pitchFamily="34" charset="0"/>
              </a:rPr>
              <a:t>w</a:t>
            </a:r>
          </a:p>
        </p:txBody>
      </p:sp>
      <p:sp>
        <p:nvSpPr>
          <p:cNvPr id="54282" name="Text Box 18"/>
          <p:cNvSpPr txBox="1">
            <a:spLocks noChangeArrowheads="1"/>
          </p:cNvSpPr>
          <p:nvPr/>
        </p:nvSpPr>
        <p:spPr bwMode="auto">
          <a:xfrm>
            <a:off x="9144000" y="3048000"/>
            <a:ext cx="436338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k</a:t>
            </a:r>
            <a:r>
              <a:rPr lang="en-US" sz="2000" baseline="-25000">
                <a:solidFill>
                  <a:prstClr val="black"/>
                </a:solidFill>
                <a:latin typeface="Arial" panose="020B0604020202020204" pitchFamily="34" charset="0"/>
              </a:rPr>
              <a:t>w</a:t>
            </a:r>
          </a:p>
        </p:txBody>
      </p:sp>
      <p:sp>
        <p:nvSpPr>
          <p:cNvPr id="54283" name="Text Box 19"/>
          <p:cNvSpPr txBox="1">
            <a:spLocks noChangeArrowheads="1"/>
          </p:cNvSpPr>
          <p:nvPr/>
        </p:nvSpPr>
        <p:spPr bwMode="auto">
          <a:xfrm>
            <a:off x="8915400" y="2133600"/>
            <a:ext cx="365806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j</a:t>
            </a:r>
            <a:r>
              <a:rPr lang="en-US" sz="2000" baseline="-25000">
                <a:solidFill>
                  <a:prstClr val="black"/>
                </a:solidFill>
                <a:latin typeface="Arial" panose="020B0604020202020204" pitchFamily="34" charset="0"/>
              </a:rPr>
              <a:t>w</a:t>
            </a:r>
          </a:p>
        </p:txBody>
      </p:sp>
      <p:cxnSp>
        <p:nvCxnSpPr>
          <p:cNvPr id="17" name="Straight Arrow Connector 16"/>
          <p:cNvCxnSpPr>
            <a:endCxn id="54276" idx="0"/>
          </p:cNvCxnSpPr>
          <p:nvPr/>
        </p:nvCxnSpPr>
        <p:spPr>
          <a:xfrm flipV="1">
            <a:off x="5105400" y="3425826"/>
            <a:ext cx="3733800" cy="2317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5" name="TextBox 17"/>
          <p:cNvSpPr txBox="1">
            <a:spLocks noChangeArrowheads="1"/>
          </p:cNvSpPr>
          <p:nvPr/>
        </p:nvSpPr>
        <p:spPr bwMode="auto">
          <a:xfrm>
            <a:off x="7467600" y="2971801"/>
            <a:ext cx="3209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1F497D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22" name="Curved Left Arrow 21"/>
          <p:cNvSpPr/>
          <p:nvPr/>
        </p:nvSpPr>
        <p:spPr>
          <a:xfrm rot="19926854">
            <a:off x="9567865" y="1749425"/>
            <a:ext cx="739775" cy="172402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54287" name="TextBox 22"/>
          <p:cNvSpPr txBox="1">
            <a:spLocks noChangeArrowheads="1"/>
          </p:cNvSpPr>
          <p:nvPr/>
        </p:nvSpPr>
        <p:spPr bwMode="auto">
          <a:xfrm>
            <a:off x="9296400" y="1219201"/>
            <a:ext cx="4812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1F497D"/>
                </a:solidFill>
                <a:latin typeface="Arial" panose="020B0604020202020204" pitchFamily="34" charset="0"/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73480" y="2776987"/>
            <a:ext cx="381000" cy="4247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3989943"/>
            <a:ext cx="401638" cy="4247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514824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 camera translation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828801" y="3810000"/>
          <a:ext cx="277812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1" name="Equation" r:id="rId3" imgW="888840" imgH="215640" progId="Equation.3">
                  <p:embed/>
                </p:oleObj>
              </mc:Choice>
              <mc:Fallback>
                <p:oleObj name="Equation" r:id="rId3" imgW="888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3810000"/>
                        <a:ext cx="277812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7"/>
          <p:cNvGraphicFramePr>
            <a:graphicFrameLocks noChangeAspect="1"/>
          </p:cNvGraphicFramePr>
          <p:nvPr/>
        </p:nvGraphicFramePr>
        <p:xfrm>
          <a:off x="5454651" y="3111501"/>
          <a:ext cx="5084764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2" name="Equation" r:id="rId5" imgW="2387520" imgH="927000" progId="Equation.3">
                  <p:embed/>
                </p:oleObj>
              </mc:Choice>
              <mc:Fallback>
                <p:oleObj name="Equation" r:id="rId5" imgW="23875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1" y="3111501"/>
                        <a:ext cx="5084764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3033715" y="1676401"/>
            <a:ext cx="30771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Intrinsic Assumptions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6086475" y="1676401"/>
            <a:ext cx="317978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Extrinsic Assumptions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 No rotation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8006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80C1D272-0E0F-4B70-8EB9-F9A44832A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23843-129C-4A62-90BB-996BA04D6A42}"/>
              </a:ext>
            </a:extLst>
          </p:cNvPr>
          <p:cNvSpPr txBox="1"/>
          <p:nvPr/>
        </p:nvSpPr>
        <p:spPr>
          <a:xfrm>
            <a:off x="7958355" y="6389880"/>
            <a:ext cx="270964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srgbClr val="292934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Abelardomorell.com</a:t>
            </a:r>
          </a:p>
        </p:txBody>
      </p:sp>
    </p:spTree>
    <p:extLst>
      <p:ext uri="{BB962C8B-B14F-4D97-AF65-F5344CB8AC3E}">
        <p14:creationId xmlns:p14="http://schemas.microsoft.com/office/powerpoint/2010/main" val="15052595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3D Rotation of Points</a:t>
            </a:r>
          </a:p>
        </p:txBody>
      </p:sp>
      <p:sp>
        <p:nvSpPr>
          <p:cNvPr id="393219" name="Text Box 3"/>
          <p:cNvSpPr txBox="1">
            <a:spLocks noChangeArrowheads="1"/>
          </p:cNvSpPr>
          <p:nvPr/>
        </p:nvSpPr>
        <p:spPr bwMode="auto">
          <a:xfrm>
            <a:off x="2057401" y="1443039"/>
            <a:ext cx="78550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Rotation around the coordinate axes</a:t>
            </a:r>
            <a:r>
              <a: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, </a:t>
            </a:r>
            <a:r>
              <a:rPr lang="en-US" sz="2400">
                <a:solidFill>
                  <a:srgbClr val="CC3300"/>
                </a:solidFill>
                <a:latin typeface="Arial" panose="020B0604020202020204" pitchFamily="34" charset="0"/>
              </a:rPr>
              <a:t>counter-clockwise</a:t>
            </a:r>
            <a:r>
              <a: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graphicFrame>
        <p:nvGraphicFramePr>
          <p:cNvPr id="393220" name="Object 4"/>
          <p:cNvGraphicFramePr>
            <a:graphicFrameLocks noChangeAspect="1"/>
          </p:cNvGraphicFramePr>
          <p:nvPr/>
        </p:nvGraphicFramePr>
        <p:xfrm>
          <a:off x="5562600" y="2276475"/>
          <a:ext cx="3470275" cy="4048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5" name="Equation" r:id="rId3" imgW="1828800" imgH="2133360" progId="Equation.3">
                  <p:embed/>
                </p:oleObj>
              </mc:Choice>
              <mc:Fallback>
                <p:oleObj name="Equation" r:id="rId3" imgW="1828800" imgH="2133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76475"/>
                        <a:ext cx="3470275" cy="40481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422525" y="2743200"/>
            <a:ext cx="2241550" cy="2286000"/>
            <a:chOff x="566" y="1680"/>
            <a:chExt cx="1412" cy="1440"/>
          </a:xfrm>
        </p:grpSpPr>
        <p:sp>
          <p:nvSpPr>
            <p:cNvPr id="10250" name="Line 6"/>
            <p:cNvSpPr>
              <a:spLocks noChangeShapeType="1"/>
            </p:cNvSpPr>
            <p:nvPr/>
          </p:nvSpPr>
          <p:spPr bwMode="auto">
            <a:xfrm flipV="1">
              <a:off x="730" y="1680"/>
              <a:ext cx="0" cy="14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1" name="Line 7"/>
            <p:cNvSpPr>
              <a:spLocks noChangeShapeType="1"/>
            </p:cNvSpPr>
            <p:nvPr/>
          </p:nvSpPr>
          <p:spPr bwMode="auto">
            <a:xfrm>
              <a:off x="586" y="2976"/>
              <a:ext cx="1392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2" name="Line 8"/>
            <p:cNvSpPr>
              <a:spLocks noChangeShapeType="1"/>
            </p:cNvSpPr>
            <p:nvPr/>
          </p:nvSpPr>
          <p:spPr bwMode="auto">
            <a:xfrm flipV="1">
              <a:off x="730" y="2304"/>
              <a:ext cx="71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3227" name="Text Box 11"/>
            <p:cNvSpPr txBox="1">
              <a:spLocks noChangeArrowheads="1"/>
            </p:cNvSpPr>
            <p:nvPr/>
          </p:nvSpPr>
          <p:spPr bwMode="auto">
            <a:xfrm>
              <a:off x="1680" y="2637"/>
              <a:ext cx="209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60" b="1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</a:p>
          </p:txBody>
        </p:sp>
        <p:sp>
          <p:nvSpPr>
            <p:cNvPr id="393231" name="Text Box 15"/>
            <p:cNvSpPr txBox="1">
              <a:spLocks noChangeArrowheads="1"/>
            </p:cNvSpPr>
            <p:nvPr/>
          </p:nvSpPr>
          <p:spPr bwMode="auto">
            <a:xfrm>
              <a:off x="1056" y="2016"/>
              <a:ext cx="251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60" b="1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  <a:r>
                <a:rPr lang="en-US" sz="20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’</a:t>
              </a:r>
            </a:p>
          </p:txBody>
        </p:sp>
        <p:sp>
          <p:nvSpPr>
            <p:cNvPr id="10255" name="Line 16"/>
            <p:cNvSpPr>
              <a:spLocks noChangeShapeType="1"/>
            </p:cNvSpPr>
            <p:nvPr/>
          </p:nvSpPr>
          <p:spPr bwMode="auto">
            <a:xfrm flipV="1">
              <a:off x="720" y="2832"/>
              <a:ext cx="91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6" name="Line 17"/>
            <p:cNvSpPr>
              <a:spLocks noChangeShapeType="1"/>
            </p:cNvSpPr>
            <p:nvPr/>
          </p:nvSpPr>
          <p:spPr bwMode="auto">
            <a:xfrm>
              <a:off x="1632" y="28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3234" name="Text Box 18"/>
            <p:cNvSpPr txBox="1">
              <a:spLocks noChangeArrowheads="1"/>
            </p:cNvSpPr>
            <p:nvPr/>
          </p:nvSpPr>
          <p:spPr bwMode="auto">
            <a:xfrm>
              <a:off x="1574" y="2333"/>
              <a:ext cx="19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  <a:sym typeface="Symbol" pitchFamily="18" charset="2"/>
                </a:rPr>
                <a:t>g</a:t>
              </a:r>
              <a:endPara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sym typeface="Symbol" pitchFamily="18" charset="2"/>
              </a:endParaRPr>
            </a:p>
          </p:txBody>
        </p:sp>
        <p:sp>
          <p:nvSpPr>
            <p:cNvPr id="393236" name="Text Box 20"/>
            <p:cNvSpPr txBox="1">
              <a:spLocks noChangeArrowheads="1"/>
            </p:cNvSpPr>
            <p:nvPr/>
          </p:nvSpPr>
          <p:spPr bwMode="auto">
            <a:xfrm>
              <a:off x="566" y="2669"/>
              <a:ext cx="21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y</a:t>
              </a:r>
            </a:p>
          </p:txBody>
        </p:sp>
        <p:sp>
          <p:nvSpPr>
            <p:cNvPr id="10259" name="Arc 22"/>
            <p:cNvSpPr>
              <a:spLocks/>
            </p:cNvSpPr>
            <p:nvPr/>
          </p:nvSpPr>
          <p:spPr bwMode="auto">
            <a:xfrm>
              <a:off x="1440" y="2304"/>
              <a:ext cx="192" cy="5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246" name="AutoShape 24"/>
          <p:cNvSpPr>
            <a:spLocks noChangeArrowheads="1"/>
          </p:cNvSpPr>
          <p:nvPr/>
        </p:nvSpPr>
        <p:spPr bwMode="auto">
          <a:xfrm rot="3319573" flipH="1">
            <a:off x="4114800" y="3276600"/>
            <a:ext cx="8382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247" name="Line 25"/>
          <p:cNvSpPr>
            <a:spLocks noChangeShapeType="1"/>
          </p:cNvSpPr>
          <p:nvPr/>
        </p:nvSpPr>
        <p:spPr bwMode="auto">
          <a:xfrm flipH="1">
            <a:off x="1854200" y="4800600"/>
            <a:ext cx="838200" cy="12192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93242" name="Text Box 26"/>
          <p:cNvSpPr txBox="1">
            <a:spLocks noChangeArrowheads="1"/>
          </p:cNvSpPr>
          <p:nvPr/>
        </p:nvSpPr>
        <p:spPr bwMode="auto">
          <a:xfrm>
            <a:off x="1965325" y="5608639"/>
            <a:ext cx="349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z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39239" y="1"/>
            <a:ext cx="152798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</a:rPr>
              <a:t>Slide Credit: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</a:rPr>
              <a:t>Saverese</a:t>
            </a:r>
            <a:endParaRPr lang="en-US" sz="105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456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 camera rotation</a:t>
            </a: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4648200" y="2133600"/>
          <a:ext cx="29368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9" name="Equation" r:id="rId3" imgW="939600" imgH="215640" progId="Equation.3">
                  <p:embed/>
                </p:oleObj>
              </mc:Choice>
              <mc:Fallback>
                <p:oleObj name="Equation" r:id="rId3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133600"/>
                        <a:ext cx="293687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3271838" y="3568701"/>
          <a:ext cx="5518150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0" name="Equation" r:id="rId5" imgW="2590560" imgH="927000" progId="Equation.3">
                  <p:embed/>
                </p:oleObj>
              </mc:Choice>
              <mc:Fallback>
                <p:oleObj name="Equation" r:id="rId5" imgW="25905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8" y="3568701"/>
                        <a:ext cx="5518150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 rot="5400000">
            <a:off x="5867400" y="29718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799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Degrees of freedom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4648200" y="2133600"/>
          <a:ext cx="29368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1" name="Equation" r:id="rId4" imgW="939600" imgH="215640" progId="Equation.3">
                  <p:embed/>
                </p:oleObj>
              </mc:Choice>
              <mc:Fallback>
                <p:oleObj name="Equation" r:id="rId4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133600"/>
                        <a:ext cx="293687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7"/>
          <p:cNvGraphicFramePr>
            <a:graphicFrameLocks noChangeAspect="1"/>
          </p:cNvGraphicFramePr>
          <p:nvPr/>
        </p:nvGraphicFramePr>
        <p:xfrm>
          <a:off x="3273426" y="3568701"/>
          <a:ext cx="5516563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2" name="Equation" r:id="rId6" imgW="2590560" imgH="927000" progId="Equation.3">
                  <p:embed/>
                </p:oleObj>
              </mc:Choice>
              <mc:Fallback>
                <p:oleObj name="Equation" r:id="rId6" imgW="25905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3426" y="3568701"/>
                        <a:ext cx="5516563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 rot="5400000">
            <a:off x="5867400" y="29718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2294" name="TextBox 5"/>
          <p:cNvSpPr txBox="1">
            <a:spLocks noChangeArrowheads="1"/>
          </p:cNvSpPr>
          <p:nvPr/>
        </p:nvSpPr>
        <p:spPr bwMode="auto">
          <a:xfrm>
            <a:off x="4800600" y="3429000"/>
            <a:ext cx="338554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12295" name="TextBox 6"/>
          <p:cNvSpPr txBox="1">
            <a:spLocks noChangeArrowheads="1"/>
          </p:cNvSpPr>
          <p:nvPr/>
        </p:nvSpPr>
        <p:spPr bwMode="auto">
          <a:xfrm>
            <a:off x="6781800" y="3429000"/>
            <a:ext cx="338554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latin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932575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A814-2BAE-4CB7-8FE7-D3057F66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0"/>
            <a:ext cx="9875520" cy="715963"/>
          </a:xfrm>
        </p:spPr>
        <p:txBody>
          <a:bodyPr/>
          <a:lstStyle/>
          <a:p>
            <a:r>
              <a:rPr lang="en-US" dirty="0"/>
              <a:t>From Photon to Photo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685800"/>
            <a:ext cx="927407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29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2" y="1828800"/>
            <a:ext cx="51974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2" y="1066800"/>
            <a:ext cx="190976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B82B40-C848-4473-87A9-AF439C9D3738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524000" y="6581776"/>
            <a:ext cx="2514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Slide credit: Derek </a:t>
            </a:r>
            <a:r>
              <a:rPr lang="en-US" sz="1200" dirty="0" err="1">
                <a:solidFill>
                  <a:srgbClr val="000000"/>
                </a:solidFill>
                <a:latin typeface="Calibri" pitchFamily="34" charset="0"/>
              </a:rPr>
              <a:t>Hoiem</a:t>
            </a:r>
            <a:endParaRPr 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3155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color?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3487" y="923926"/>
            <a:ext cx="5339714" cy="5431154"/>
          </a:xfrm>
        </p:spPr>
        <p:txBody>
          <a:bodyPr>
            <a:noAutofit/>
          </a:bodyPr>
          <a:lstStyle/>
          <a:p>
            <a:pPr>
              <a:spcBef>
                <a:spcPts val="1440"/>
              </a:spcBef>
            </a:pPr>
            <a:r>
              <a:rPr lang="en-US" altLang="en-US" sz="2880" dirty="0"/>
              <a:t>The result of interaction between physical light in the environment and our visual system.</a:t>
            </a:r>
          </a:p>
          <a:p>
            <a:pPr>
              <a:spcBef>
                <a:spcPts val="1440"/>
              </a:spcBef>
            </a:pPr>
            <a:endParaRPr lang="en-US" altLang="en-US" sz="1320" dirty="0"/>
          </a:p>
          <a:p>
            <a:pPr>
              <a:spcBef>
                <a:spcPts val="1440"/>
              </a:spcBef>
            </a:pPr>
            <a:r>
              <a:rPr lang="en-US" altLang="en-US" sz="2880" dirty="0"/>
              <a:t>A </a:t>
            </a:r>
            <a:r>
              <a:rPr lang="en-US" altLang="en-US" sz="2880" i="1" dirty="0"/>
              <a:t>psychological property</a:t>
            </a:r>
            <a:r>
              <a:rPr lang="en-US" altLang="en-US" sz="2880" dirty="0"/>
              <a:t> of our visual experiences when we look at objects and lights, </a:t>
            </a:r>
            <a:r>
              <a:rPr lang="en-US" altLang="en-US" sz="2880" i="1" dirty="0"/>
              <a:t>not a physical property </a:t>
            </a:r>
            <a:r>
              <a:rPr lang="en-US" altLang="en-US" sz="2880" dirty="0"/>
              <a:t>of those objects or lights. </a:t>
            </a:r>
            <a:br>
              <a:rPr lang="en-US" altLang="en-US" sz="2880" dirty="0"/>
            </a:br>
            <a:endParaRPr lang="en-US" altLang="en-US" sz="2880" dirty="0"/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056" y="965837"/>
            <a:ext cx="402336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4"/>
          <p:cNvSpPr txBox="1">
            <a:spLocks noChangeArrowheads="1"/>
          </p:cNvSpPr>
          <p:nvPr/>
        </p:nvSpPr>
        <p:spPr bwMode="auto">
          <a:xfrm>
            <a:off x="609600" y="6537962"/>
            <a:ext cx="3714751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680" b="0"/>
              <a:t>Slide credit: Lana Lazebnik</a:t>
            </a:r>
          </a:p>
        </p:txBody>
      </p:sp>
    </p:spTree>
    <p:extLst>
      <p:ext uri="{BB962C8B-B14F-4D97-AF65-F5344CB8AC3E}">
        <p14:creationId xmlns:p14="http://schemas.microsoft.com/office/powerpoint/2010/main" val="18802070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40" dirty="0"/>
              <a:t>Why does a visual system need color?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0" y="894807"/>
            <a:ext cx="4373880" cy="59073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50480" y="6521325"/>
            <a:ext cx="4111062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80" dirty="0">
                <a:latin typeface="Times" charset="0"/>
              </a:rPr>
              <a:t>http://</a:t>
            </a:r>
            <a:r>
              <a:rPr lang="en-US" sz="1680" dirty="0" err="1">
                <a:latin typeface="Times" charset="0"/>
              </a:rPr>
              <a:t>www.hobbylinc.com</a:t>
            </a:r>
            <a:r>
              <a:rPr lang="en-US" sz="1680" dirty="0">
                <a:latin typeface="Times" charset="0"/>
              </a:rPr>
              <a:t>/gr/</a:t>
            </a:r>
            <a:r>
              <a:rPr lang="en-US" sz="1680" dirty="0" err="1">
                <a:latin typeface="Times" charset="0"/>
              </a:rPr>
              <a:t>pll</a:t>
            </a:r>
            <a:r>
              <a:rPr lang="en-US" sz="1680" dirty="0">
                <a:latin typeface="Times" charset="0"/>
              </a:rPr>
              <a:t>/pll5019.jpg 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609600" y="6537962"/>
            <a:ext cx="3714751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680" b="0" dirty="0"/>
              <a:t>Slide credit: B. Freeman</a:t>
            </a:r>
          </a:p>
        </p:txBody>
      </p:sp>
    </p:spTree>
    <p:extLst>
      <p:ext uri="{BB962C8B-B14F-4D97-AF65-F5344CB8AC3E}">
        <p14:creationId xmlns:p14="http://schemas.microsoft.com/office/powerpoint/2010/main" val="1755346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incomplete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360" dirty="0"/>
              <a:t>To tell what food is edible. </a:t>
            </a:r>
          </a:p>
          <a:p>
            <a:r>
              <a:rPr lang="en-US" sz="3360" dirty="0"/>
              <a:t>To distinguish material changes from shading changes. </a:t>
            </a:r>
          </a:p>
          <a:p>
            <a:r>
              <a:rPr lang="en-US" sz="3360" dirty="0"/>
              <a:t>To group parts of one object together in a scene. </a:t>
            </a:r>
          </a:p>
          <a:p>
            <a:r>
              <a:rPr lang="en-US" sz="3360" dirty="0"/>
              <a:t>To find people’s skin. </a:t>
            </a:r>
          </a:p>
          <a:p>
            <a:r>
              <a:rPr lang="en-US" sz="3360" dirty="0"/>
              <a:t>Check whether a person’s appearance looks normal/healthy. </a:t>
            </a:r>
          </a:p>
          <a:p>
            <a:endParaRPr lang="en-US" sz="336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52" y="4667318"/>
            <a:ext cx="1463040" cy="960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80" y="2821339"/>
            <a:ext cx="1417320" cy="944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337" y="2520884"/>
            <a:ext cx="1767840" cy="1173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522" y="657259"/>
            <a:ext cx="1661160" cy="1082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540" y="587786"/>
            <a:ext cx="1569720" cy="1051560"/>
          </a:xfrm>
          <a:prstGeom prst="rect">
            <a:avLst/>
          </a:prstGeom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09600" y="6537962"/>
            <a:ext cx="3714751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680" b="0" dirty="0"/>
              <a:t>Slide credit: B. Freeman</a:t>
            </a:r>
          </a:p>
        </p:txBody>
      </p:sp>
    </p:spTree>
    <p:extLst>
      <p:ext uri="{BB962C8B-B14F-4D97-AF65-F5344CB8AC3E}">
        <p14:creationId xmlns:p14="http://schemas.microsoft.com/office/powerpoint/2010/main" val="21216993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-356234"/>
            <a:ext cx="9875520" cy="1371600"/>
          </a:xfrm>
        </p:spPr>
        <p:txBody>
          <a:bodyPr/>
          <a:lstStyle/>
          <a:p>
            <a:r>
              <a:rPr lang="en-US"/>
              <a:t>Electromagnetic Spectrum</a:t>
            </a:r>
          </a:p>
        </p:txBody>
      </p:sp>
      <p:pic>
        <p:nvPicPr>
          <p:cNvPr id="143363" name="Picture 3" descr="spectr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23506"/>
            <a:ext cx="10972800" cy="237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4" name="Picture 4" descr="equilumina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260866"/>
            <a:ext cx="7040880" cy="283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7755258" y="7642366"/>
            <a:ext cx="3827144" cy="350865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4F81BD"/>
                </a:solidFill>
                <a:sym typeface="Symbol" pitchFamily="18" charset="2"/>
              </a:rPr>
              <a:t>http://www.yorku.ca/eye/photopik.htm</a:t>
            </a:r>
          </a:p>
        </p:txBody>
      </p:sp>
      <p:sp>
        <p:nvSpPr>
          <p:cNvPr id="143366" name="Rectangle 6"/>
          <p:cNvSpPr>
            <a:spLocks noChangeArrowheads="1"/>
          </p:cNvSpPr>
          <p:nvPr/>
        </p:nvSpPr>
        <p:spPr bwMode="auto">
          <a:xfrm>
            <a:off x="2255521" y="6186946"/>
            <a:ext cx="7080785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360">
                <a:solidFill>
                  <a:prstClr val="black"/>
                </a:solidFill>
                <a:latin typeface="Adobe Caslon Pro" pitchFamily="18" charset="0"/>
              </a:rPr>
              <a:t>Human Luminance Sensitivity Function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94318B-B31D-0343-B682-A70582755EEB}"/>
              </a:ext>
            </a:extLst>
          </p:cNvPr>
          <p:cNvSpPr/>
          <p:nvPr/>
        </p:nvSpPr>
        <p:spPr>
          <a:xfrm>
            <a:off x="796413" y="830700"/>
            <a:ext cx="11395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Light</a:t>
            </a:r>
            <a:r>
              <a:rPr lang="tr-TR" sz="2400" dirty="0">
                <a:solidFill>
                  <a:srgbClr val="202124"/>
                </a:solidFill>
                <a:latin typeface="arial" panose="020B0604020202020204" pitchFamily="34" charset="0"/>
              </a:rPr>
              <a:t> is </a:t>
            </a:r>
            <a:r>
              <a:rPr lang="tr-TR" sz="2400" b="1" dirty="0" err="1">
                <a:solidFill>
                  <a:srgbClr val="202124"/>
                </a:solidFill>
                <a:latin typeface="arial" panose="020B0604020202020204" pitchFamily="34" charset="0"/>
              </a:rPr>
              <a:t>electromagnetic</a:t>
            </a:r>
            <a:r>
              <a:rPr lang="tr-TR" sz="2400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tr-TR" sz="2400" b="1" dirty="0" err="1">
                <a:solidFill>
                  <a:srgbClr val="202124"/>
                </a:solidFill>
                <a:latin typeface="arial" panose="020B0604020202020204" pitchFamily="34" charset="0"/>
              </a:rPr>
              <a:t>radiation</a:t>
            </a:r>
            <a:r>
              <a:rPr lang="tr-TR" sz="2400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tr-TR" sz="2400" b="1" dirty="0" err="1">
                <a:solidFill>
                  <a:srgbClr val="202124"/>
                </a:solidFill>
                <a:latin typeface="arial" panose="020B0604020202020204" pitchFamily="34" charset="0"/>
              </a:rPr>
              <a:t>that</a:t>
            </a:r>
            <a:r>
              <a:rPr lang="tr-TR" sz="2400" b="1" dirty="0">
                <a:solidFill>
                  <a:srgbClr val="202124"/>
                </a:solidFill>
                <a:latin typeface="arial" panose="020B0604020202020204" pitchFamily="34" charset="0"/>
              </a:rPr>
              <a:t> can be </a:t>
            </a:r>
            <a:r>
              <a:rPr lang="tr-TR" sz="2400" b="1" dirty="0" err="1">
                <a:solidFill>
                  <a:srgbClr val="202124"/>
                </a:solidFill>
                <a:latin typeface="arial" panose="020B0604020202020204" pitchFamily="34" charset="0"/>
              </a:rPr>
              <a:t>detected</a:t>
            </a:r>
            <a:r>
              <a:rPr lang="tr-TR" sz="2400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tr-TR" sz="2400" b="1" dirty="0" err="1">
                <a:solidFill>
                  <a:srgbClr val="202124"/>
                </a:solidFill>
                <a:latin typeface="arial" panose="020B0604020202020204" pitchFamily="34" charset="0"/>
              </a:rPr>
              <a:t>by</a:t>
            </a:r>
            <a:r>
              <a:rPr lang="tr-TR" sz="2400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tr-TR" sz="2400" b="1" dirty="0" err="1">
                <a:solidFill>
                  <a:srgbClr val="202124"/>
                </a:solidFill>
                <a:latin typeface="arial" panose="020B0604020202020204" pitchFamily="34" charset="0"/>
              </a:rPr>
              <a:t>the</a:t>
            </a:r>
            <a:r>
              <a:rPr lang="tr-TR" sz="2400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tr-TR" sz="2400" b="1" dirty="0" err="1">
                <a:solidFill>
                  <a:srgbClr val="202124"/>
                </a:solidFill>
                <a:latin typeface="arial" panose="020B0604020202020204" pitchFamily="34" charset="0"/>
              </a:rPr>
              <a:t>human</a:t>
            </a:r>
            <a:r>
              <a:rPr lang="tr-TR" sz="2400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tr-TR" sz="2400" b="1" dirty="0" err="1">
                <a:solidFill>
                  <a:srgbClr val="202124"/>
                </a:solidFill>
                <a:latin typeface="arial" panose="020B0604020202020204" pitchFamily="34" charset="0"/>
              </a:rPr>
              <a:t>eye</a:t>
            </a:r>
            <a:r>
              <a:rPr lang="tr-TR" sz="2400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35302734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4234879" y="182564"/>
            <a:ext cx="41889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4F81BD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879725" y="1349377"/>
            <a:ext cx="70118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Any patch of light can be completely described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physically by its spectrum: the number of photons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(per time unit) at each wavelength 400 - 700 nm.</a:t>
            </a: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 flipV="1">
            <a:off x="8555038" y="4267200"/>
            <a:ext cx="0" cy="838200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 flipV="1">
            <a:off x="8382000" y="4038600"/>
            <a:ext cx="0" cy="10668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 flipV="1">
            <a:off x="8208964" y="3810000"/>
            <a:ext cx="0" cy="1295400"/>
          </a:xfrm>
          <a:prstGeom prst="line">
            <a:avLst/>
          </a:prstGeom>
          <a:noFill/>
          <a:ln w="1016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 flipV="1">
            <a:off x="8035925" y="3886200"/>
            <a:ext cx="0" cy="1219200"/>
          </a:xfrm>
          <a:prstGeom prst="line">
            <a:avLst/>
          </a:prstGeom>
          <a:noFill/>
          <a:ln w="1016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 flipH="1" flipV="1">
            <a:off x="7858126" y="4038600"/>
            <a:ext cx="4763" cy="1066800"/>
          </a:xfrm>
          <a:prstGeom prst="line">
            <a:avLst/>
          </a:prstGeom>
          <a:noFill/>
          <a:ln w="1016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66" name="Line 10"/>
          <p:cNvSpPr>
            <a:spLocks noChangeShapeType="1"/>
          </p:cNvSpPr>
          <p:nvPr/>
        </p:nvSpPr>
        <p:spPr bwMode="auto">
          <a:xfrm flipV="1">
            <a:off x="7689850" y="3886200"/>
            <a:ext cx="0" cy="1219200"/>
          </a:xfrm>
          <a:prstGeom prst="line">
            <a:avLst/>
          </a:prstGeom>
          <a:noFill/>
          <a:ln w="1016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67" name="Line 11"/>
          <p:cNvSpPr>
            <a:spLocks noChangeShapeType="1"/>
          </p:cNvSpPr>
          <p:nvPr/>
        </p:nvSpPr>
        <p:spPr bwMode="auto">
          <a:xfrm flipV="1">
            <a:off x="7516813" y="3657600"/>
            <a:ext cx="0" cy="1447800"/>
          </a:xfrm>
          <a:prstGeom prst="line">
            <a:avLst/>
          </a:prstGeom>
          <a:noFill/>
          <a:ln w="1016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68" name="Line 12"/>
          <p:cNvSpPr>
            <a:spLocks noChangeShapeType="1"/>
          </p:cNvSpPr>
          <p:nvPr/>
        </p:nvSpPr>
        <p:spPr bwMode="auto">
          <a:xfrm flipV="1">
            <a:off x="7343776" y="3429000"/>
            <a:ext cx="0" cy="1676400"/>
          </a:xfrm>
          <a:prstGeom prst="line">
            <a:avLst/>
          </a:prstGeom>
          <a:noFill/>
          <a:ln w="1016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69" name="Line 13"/>
          <p:cNvSpPr>
            <a:spLocks noChangeShapeType="1"/>
          </p:cNvSpPr>
          <p:nvPr/>
        </p:nvSpPr>
        <p:spPr bwMode="auto">
          <a:xfrm flipV="1">
            <a:off x="7170738" y="3352800"/>
            <a:ext cx="0" cy="1752600"/>
          </a:xfrm>
          <a:prstGeom prst="line">
            <a:avLst/>
          </a:prstGeom>
          <a:noFill/>
          <a:ln w="1016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 flipV="1">
            <a:off x="6997700" y="3505200"/>
            <a:ext cx="0" cy="1600200"/>
          </a:xfrm>
          <a:prstGeom prst="line">
            <a:avLst/>
          </a:prstGeom>
          <a:noFill/>
          <a:ln w="1016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71" name="Line 15"/>
          <p:cNvSpPr>
            <a:spLocks noChangeShapeType="1"/>
          </p:cNvSpPr>
          <p:nvPr/>
        </p:nvSpPr>
        <p:spPr bwMode="auto">
          <a:xfrm flipV="1">
            <a:off x="6824663" y="3581400"/>
            <a:ext cx="0" cy="1524000"/>
          </a:xfrm>
          <a:prstGeom prst="line">
            <a:avLst/>
          </a:prstGeom>
          <a:noFill/>
          <a:ln w="101600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72" name="Line 16"/>
          <p:cNvSpPr>
            <a:spLocks noChangeShapeType="1"/>
          </p:cNvSpPr>
          <p:nvPr/>
        </p:nvSpPr>
        <p:spPr bwMode="auto">
          <a:xfrm flipV="1">
            <a:off x="6651625" y="3733800"/>
            <a:ext cx="0" cy="1371600"/>
          </a:xfrm>
          <a:prstGeom prst="line">
            <a:avLst/>
          </a:prstGeom>
          <a:noFill/>
          <a:ln w="10160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73" name="Line 17"/>
          <p:cNvSpPr>
            <a:spLocks noChangeShapeType="1"/>
          </p:cNvSpPr>
          <p:nvPr/>
        </p:nvSpPr>
        <p:spPr bwMode="auto">
          <a:xfrm flipV="1">
            <a:off x="6478588" y="3886200"/>
            <a:ext cx="0" cy="1219200"/>
          </a:xfrm>
          <a:prstGeom prst="line">
            <a:avLst/>
          </a:prstGeom>
          <a:noFill/>
          <a:ln w="1016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74" name="Line 18"/>
          <p:cNvSpPr>
            <a:spLocks noChangeShapeType="1"/>
          </p:cNvSpPr>
          <p:nvPr/>
        </p:nvSpPr>
        <p:spPr bwMode="auto">
          <a:xfrm flipV="1">
            <a:off x="6305550" y="4114800"/>
            <a:ext cx="0" cy="990600"/>
          </a:xfrm>
          <a:prstGeom prst="line">
            <a:avLst/>
          </a:prstGeom>
          <a:noFill/>
          <a:ln w="10160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75" name="Line 19"/>
          <p:cNvSpPr>
            <a:spLocks noChangeShapeType="1"/>
          </p:cNvSpPr>
          <p:nvPr/>
        </p:nvSpPr>
        <p:spPr bwMode="auto">
          <a:xfrm flipV="1">
            <a:off x="6132514" y="4343400"/>
            <a:ext cx="0" cy="762000"/>
          </a:xfrm>
          <a:prstGeom prst="line">
            <a:avLst/>
          </a:prstGeom>
          <a:noFill/>
          <a:ln w="1016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76" name="Line 20"/>
          <p:cNvSpPr>
            <a:spLocks noChangeShapeType="1"/>
          </p:cNvSpPr>
          <p:nvPr/>
        </p:nvSpPr>
        <p:spPr bwMode="auto">
          <a:xfrm flipV="1">
            <a:off x="5959475" y="4495800"/>
            <a:ext cx="0" cy="609600"/>
          </a:xfrm>
          <a:prstGeom prst="line">
            <a:avLst/>
          </a:prstGeom>
          <a:noFill/>
          <a:ln w="1016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77" name="Line 21"/>
          <p:cNvSpPr>
            <a:spLocks noChangeShapeType="1"/>
          </p:cNvSpPr>
          <p:nvPr/>
        </p:nvSpPr>
        <p:spPr bwMode="auto">
          <a:xfrm flipV="1">
            <a:off x="5786438" y="4267200"/>
            <a:ext cx="0" cy="838200"/>
          </a:xfrm>
          <a:prstGeom prst="line">
            <a:avLst/>
          </a:prstGeom>
          <a:noFill/>
          <a:ln w="101600">
            <a:solidFill>
              <a:srgbClr val="66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sp>
        <p:nvSpPr>
          <p:cNvPr id="70678" name="Line 22"/>
          <p:cNvSpPr>
            <a:spLocks noChangeShapeType="1"/>
          </p:cNvSpPr>
          <p:nvPr/>
        </p:nvSpPr>
        <p:spPr bwMode="auto">
          <a:xfrm flipV="1">
            <a:off x="5613400" y="4114800"/>
            <a:ext cx="0" cy="990600"/>
          </a:xfrm>
          <a:prstGeom prst="line">
            <a:avLst/>
          </a:prstGeom>
          <a:noFill/>
          <a:ln w="101600">
            <a:solidFill>
              <a:srgbClr val="99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60">
              <a:solidFill>
                <a:prstClr val="black"/>
              </a:solidFill>
              <a:latin typeface="Arial" charset="0"/>
              <a:cs typeface=""/>
            </a:endParaRPr>
          </a:p>
        </p:txBody>
      </p:sp>
      <p:pic>
        <p:nvPicPr>
          <p:cNvPr id="70679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8" y="2833689"/>
            <a:ext cx="560705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80" name="Rectangle 24"/>
          <p:cNvSpPr>
            <a:spLocks noChangeArrowheads="1"/>
          </p:cNvSpPr>
          <p:nvPr/>
        </p:nvSpPr>
        <p:spPr bwMode="auto">
          <a:xfrm>
            <a:off x="8855075" y="6616701"/>
            <a:ext cx="15872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172450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C9079F97-2AEF-C840-95C6-C34EBE9F5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“</a:t>
            </a:r>
            <a:r>
              <a:rPr lang="en-US" altLang="en-US" sz="3600" dirty="0" err="1"/>
              <a:t>Trashcam</a:t>
            </a:r>
            <a:r>
              <a:rPr lang="en-US" altLang="en-US" sz="3600" dirty="0"/>
              <a:t>” Project</a:t>
            </a: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00DA701E-CC23-1244-96F3-8E6F13BD9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16" y="6011863"/>
            <a:ext cx="11882284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hlinkClick r:id="rId2"/>
              </a:rPr>
              <a:t>http://petapixel.com/2012/04/18/german-garbage-men-turn-dumpsters-into-giant-pinhole-cameras/</a:t>
            </a:r>
            <a:endParaRPr lang="en-US" altLang="en-US" sz="2400" dirty="0"/>
          </a:p>
        </p:txBody>
      </p:sp>
      <p:pic>
        <p:nvPicPr>
          <p:cNvPr id="38916" name="Picture 2" descr="C:\Users\efros\Downloads\6943967992_3075371a97_z.jpg">
            <a:extLst>
              <a:ext uri="{FF2B5EF4-FFF2-40B4-BE49-F238E27FC236}">
                <a16:creationId xmlns:a16="http://schemas.microsoft.com/office/drawing/2014/main" id="{17EE6FA7-118A-544C-A8EA-12F532F6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68" y="1945624"/>
            <a:ext cx="4353232" cy="293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3" descr="C:\Users\efros\Downloads\7089772133_fc7b11857c_k.jpg">
            <a:extLst>
              <a:ext uri="{FF2B5EF4-FFF2-40B4-BE49-F238E27FC236}">
                <a16:creationId xmlns:a16="http://schemas.microsoft.com/office/drawing/2014/main" id="{296C4304-1F6C-084E-8EB7-A0BCD39E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86380"/>
            <a:ext cx="5660923" cy="423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9147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4234879" y="182564"/>
            <a:ext cx="41889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828801"/>
            <a:ext cx="58674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3336926" y="1425575"/>
            <a:ext cx="64988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Some examples of the spectra of light sources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8855075" y="6616701"/>
            <a:ext cx="15872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12379144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1C2BB-FAE4-6F44-A042-F5B5EAEE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58" y="0"/>
            <a:ext cx="9977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910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4234879" y="182564"/>
            <a:ext cx="41889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2833689" y="1425575"/>
            <a:ext cx="75248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Some examples of the </a:t>
            </a:r>
            <a:r>
              <a:rPr lang="en-US" altLang="en-US" sz="2400" u="sng">
                <a:solidFill>
                  <a:srgbClr val="FFFF00"/>
                </a:solidFill>
                <a:latin typeface="Helvetica" panose="020B0604020202020204" pitchFamily="34" charset="0"/>
              </a:rPr>
              <a:t>reflectance</a:t>
            </a: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 spectra of </a:t>
            </a:r>
            <a:r>
              <a:rPr lang="en-US" altLang="en-US" sz="2400" u="sng">
                <a:solidFill>
                  <a:srgbClr val="FFFF00"/>
                </a:solidFill>
                <a:latin typeface="Helvetica" panose="020B0604020202020204" pitchFamily="34" charset="0"/>
              </a:rPr>
              <a:t>surfaces</a:t>
            </a:r>
            <a:endParaRPr lang="en-US" altLang="en-US" sz="2400">
              <a:solidFill>
                <a:srgbClr val="FFFF00"/>
              </a:solidFill>
              <a:latin typeface="Helvetica" panose="020B0604020202020204" pitchFamily="34" charset="0"/>
            </a:endParaRP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5334000" y="6324601"/>
            <a:ext cx="25187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white"/>
                </a:solidFill>
                <a:latin typeface="Helvetica" panose="020B0604020202020204" pitchFamily="34" charset="0"/>
              </a:rPr>
              <a:t>Wavelength (nm)</a:t>
            </a:r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 rot="-5400000">
            <a:off x="1136773" y="4184007"/>
            <a:ext cx="30604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white"/>
                </a:solidFill>
                <a:latin typeface="Helvetica" panose="020B0604020202020204" pitchFamily="34" charset="0"/>
              </a:rPr>
              <a:t>% Photons Reflected</a:t>
            </a:r>
          </a:p>
        </p:txBody>
      </p:sp>
      <p:grpSp>
        <p:nvGrpSpPr>
          <p:cNvPr id="72711" name="Group 7"/>
          <p:cNvGrpSpPr>
            <a:grpSpLocks/>
          </p:cNvGrpSpPr>
          <p:nvPr/>
        </p:nvGrpSpPr>
        <p:grpSpPr bwMode="auto">
          <a:xfrm>
            <a:off x="2819401" y="3265489"/>
            <a:ext cx="2063751" cy="3051175"/>
            <a:chOff x="816" y="2057"/>
            <a:chExt cx="1300" cy="1922"/>
          </a:xfrm>
        </p:grpSpPr>
        <p:pic>
          <p:nvPicPr>
            <p:cNvPr id="72733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2057"/>
              <a:ext cx="1033" cy="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908" y="2058"/>
              <a:ext cx="1045" cy="161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35" name="Text Box 10"/>
            <p:cNvSpPr txBox="1">
              <a:spLocks noChangeArrowheads="1"/>
            </p:cNvSpPr>
            <p:nvPr/>
          </p:nvSpPr>
          <p:spPr bwMode="auto">
            <a:xfrm>
              <a:off x="1008" y="2160"/>
              <a:ext cx="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Helvetica" panose="020B0604020202020204" pitchFamily="34" charset="0"/>
                </a:rPr>
                <a:t>Red</a:t>
              </a:r>
            </a:p>
          </p:txBody>
        </p:sp>
        <p:sp>
          <p:nvSpPr>
            <p:cNvPr id="72736" name="Text Box 11"/>
            <p:cNvSpPr txBox="1">
              <a:spLocks noChangeArrowheads="1"/>
            </p:cNvSpPr>
            <p:nvPr/>
          </p:nvSpPr>
          <p:spPr bwMode="auto">
            <a:xfrm>
              <a:off x="816" y="3688"/>
              <a:ext cx="13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2" name="Group 12"/>
          <p:cNvGrpSpPr>
            <a:grpSpLocks/>
          </p:cNvGrpSpPr>
          <p:nvPr/>
        </p:nvGrpSpPr>
        <p:grpSpPr bwMode="auto">
          <a:xfrm>
            <a:off x="4776790" y="3265489"/>
            <a:ext cx="2063751" cy="3051175"/>
            <a:chOff x="2049" y="2057"/>
            <a:chExt cx="1300" cy="1922"/>
          </a:xfrm>
        </p:grpSpPr>
        <p:pic>
          <p:nvPicPr>
            <p:cNvPr id="7272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" y="2057"/>
              <a:ext cx="1042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0" name="Rectangle 14"/>
            <p:cNvSpPr>
              <a:spLocks noChangeArrowheads="1"/>
            </p:cNvSpPr>
            <p:nvPr/>
          </p:nvSpPr>
          <p:spPr bwMode="auto">
            <a:xfrm>
              <a:off x="2129" y="2057"/>
              <a:ext cx="1046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31" name="Text Box 15"/>
            <p:cNvSpPr txBox="1">
              <a:spLocks noChangeArrowheads="1"/>
            </p:cNvSpPr>
            <p:nvPr/>
          </p:nvSpPr>
          <p:spPr bwMode="auto">
            <a:xfrm>
              <a:off x="2112" y="2112"/>
              <a:ext cx="67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Yellow</a:t>
              </a:r>
            </a:p>
          </p:txBody>
        </p:sp>
        <p:sp>
          <p:nvSpPr>
            <p:cNvPr id="72732" name="Text Box 16"/>
            <p:cNvSpPr txBox="1">
              <a:spLocks noChangeArrowheads="1"/>
            </p:cNvSpPr>
            <p:nvPr/>
          </p:nvSpPr>
          <p:spPr bwMode="auto">
            <a:xfrm>
              <a:off x="2049" y="3688"/>
              <a:ext cx="13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3" name="Group 17"/>
          <p:cNvGrpSpPr>
            <a:grpSpLocks/>
          </p:cNvGrpSpPr>
          <p:nvPr/>
        </p:nvGrpSpPr>
        <p:grpSpPr bwMode="auto">
          <a:xfrm>
            <a:off x="6732591" y="3265489"/>
            <a:ext cx="2063751" cy="3051175"/>
            <a:chOff x="3281" y="2057"/>
            <a:chExt cx="1300" cy="1922"/>
          </a:xfrm>
        </p:grpSpPr>
        <p:pic>
          <p:nvPicPr>
            <p:cNvPr id="72725" name="Picture 1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" y="2057"/>
              <a:ext cx="1040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6" name="Rectangle 19"/>
            <p:cNvSpPr>
              <a:spLocks noChangeArrowheads="1"/>
            </p:cNvSpPr>
            <p:nvPr/>
          </p:nvSpPr>
          <p:spPr bwMode="auto">
            <a:xfrm>
              <a:off x="3365" y="2062"/>
              <a:ext cx="1045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27" name="Text Box 20"/>
            <p:cNvSpPr txBox="1">
              <a:spLocks noChangeArrowheads="1"/>
            </p:cNvSpPr>
            <p:nvPr/>
          </p:nvSpPr>
          <p:spPr bwMode="auto">
            <a:xfrm>
              <a:off x="3408" y="2112"/>
              <a:ext cx="50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FFFF"/>
                  </a:solidFill>
                  <a:latin typeface="Helvetica" panose="020B0604020202020204" pitchFamily="34" charset="0"/>
                </a:rPr>
                <a:t>Blue</a:t>
              </a:r>
            </a:p>
          </p:txBody>
        </p:sp>
        <p:sp>
          <p:nvSpPr>
            <p:cNvPr id="72728" name="Text Box 21"/>
            <p:cNvSpPr txBox="1">
              <a:spLocks noChangeArrowheads="1"/>
            </p:cNvSpPr>
            <p:nvPr/>
          </p:nvSpPr>
          <p:spPr bwMode="auto">
            <a:xfrm>
              <a:off x="3281" y="3688"/>
              <a:ext cx="13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4" name="Group 22"/>
          <p:cNvGrpSpPr>
            <a:grpSpLocks/>
          </p:cNvGrpSpPr>
          <p:nvPr/>
        </p:nvGrpSpPr>
        <p:grpSpPr bwMode="auto">
          <a:xfrm>
            <a:off x="8689975" y="3263900"/>
            <a:ext cx="2063750" cy="3052763"/>
            <a:chOff x="4514" y="2056"/>
            <a:chExt cx="1300" cy="1923"/>
          </a:xfrm>
        </p:grpSpPr>
        <p:pic>
          <p:nvPicPr>
            <p:cNvPr id="72721" name="Picture 2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2" y="2057"/>
              <a:ext cx="1034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2" name="Text Box 24"/>
            <p:cNvSpPr txBox="1">
              <a:spLocks noChangeArrowheads="1"/>
            </p:cNvSpPr>
            <p:nvPr/>
          </p:nvSpPr>
          <p:spPr bwMode="auto">
            <a:xfrm>
              <a:off x="4656" y="2112"/>
              <a:ext cx="6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9966FF"/>
                  </a:solidFill>
                  <a:latin typeface="Helvetica" panose="020B0604020202020204" pitchFamily="34" charset="0"/>
                </a:rPr>
                <a:t>Purple</a:t>
              </a:r>
            </a:p>
          </p:txBody>
        </p:sp>
        <p:sp>
          <p:nvSpPr>
            <p:cNvPr id="72723" name="Text Box 25"/>
            <p:cNvSpPr txBox="1">
              <a:spLocks noChangeArrowheads="1"/>
            </p:cNvSpPr>
            <p:nvPr/>
          </p:nvSpPr>
          <p:spPr bwMode="auto">
            <a:xfrm>
              <a:off x="4514" y="3688"/>
              <a:ext cx="13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  <p:sp>
          <p:nvSpPr>
            <p:cNvPr id="72724" name="Rectangle 26"/>
            <p:cNvSpPr>
              <a:spLocks noChangeArrowheads="1"/>
            </p:cNvSpPr>
            <p:nvPr/>
          </p:nvSpPr>
          <p:spPr bwMode="auto">
            <a:xfrm>
              <a:off x="4620" y="2056"/>
              <a:ext cx="1045" cy="163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2715" name="Rectangle 27"/>
          <p:cNvSpPr>
            <a:spLocks noChangeArrowheads="1"/>
          </p:cNvSpPr>
          <p:nvPr/>
        </p:nvSpPr>
        <p:spPr bwMode="auto">
          <a:xfrm>
            <a:off x="8855075" y="6616701"/>
            <a:ext cx="15872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grpSp>
        <p:nvGrpSpPr>
          <p:cNvPr id="72716" name="Group 28"/>
          <p:cNvGrpSpPr>
            <a:grpSpLocks/>
          </p:cNvGrpSpPr>
          <p:nvPr/>
        </p:nvGrpSpPr>
        <p:grpSpPr bwMode="auto">
          <a:xfrm>
            <a:off x="3200400" y="2020889"/>
            <a:ext cx="7010400" cy="1068388"/>
            <a:chOff x="1056" y="1273"/>
            <a:chExt cx="4416" cy="673"/>
          </a:xfrm>
        </p:grpSpPr>
        <p:pic>
          <p:nvPicPr>
            <p:cNvPr id="72717" name="Picture 2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273"/>
              <a:ext cx="768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8" name="Picture 3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287"/>
              <a:ext cx="768" cy="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9" name="Picture 3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1296"/>
              <a:ext cx="720" cy="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20" name="Picture 3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296"/>
              <a:ext cx="720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68915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Interaction of light and surfaces</a:t>
            </a:r>
          </a:p>
        </p:txBody>
      </p:sp>
      <p:graphicFrame>
        <p:nvGraphicFramePr>
          <p:cNvPr id="1026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066802" y="4709162"/>
          <a:ext cx="9965056" cy="2541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9" name="Image" r:id="rId4" imgW="15784127" imgH="4025397" progId="Photoshop.Image.10">
                  <p:embed/>
                </p:oleObj>
              </mc:Choice>
              <mc:Fallback>
                <p:oleObj name="Image" r:id="rId4" imgW="15784127" imgH="4025397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2" y="4709162"/>
                        <a:ext cx="9965056" cy="2541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78880" y="1097280"/>
            <a:ext cx="5120640" cy="3703320"/>
          </a:xfrm>
        </p:spPr>
        <p:txBody>
          <a:bodyPr/>
          <a:lstStyle/>
          <a:p>
            <a:r>
              <a:rPr lang="en-US" sz="2880"/>
              <a:t>Reflected color is the result of interaction of light source spectrum with surface reflectance</a:t>
            </a:r>
          </a:p>
          <a:p>
            <a:r>
              <a:rPr lang="en-US" sz="2880" dirty="0"/>
              <a:t>Spectral radiometry</a:t>
            </a:r>
          </a:p>
          <a:p>
            <a:pPr lvl="1"/>
            <a:r>
              <a:rPr lang="en-US" sz="2160" dirty="0"/>
              <a:t>All definitions and units are now “per unit wavelength”</a:t>
            </a:r>
          </a:p>
          <a:p>
            <a:pPr lvl="1"/>
            <a:r>
              <a:rPr lang="en-US" sz="2160" dirty="0"/>
              <a:t>All terms are now “spectral”</a:t>
            </a:r>
          </a:p>
        </p:txBody>
      </p:sp>
      <p:pic>
        <p:nvPicPr>
          <p:cNvPr id="1029" name="Picture 7" descr="strawberr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58240" y="1074420"/>
            <a:ext cx="4846320" cy="3634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4632960" y="5074920"/>
            <a:ext cx="365760" cy="164592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80">
              <a:solidFill>
                <a:srgbClr val="000000"/>
              </a:solidFill>
            </a:endParaRPr>
          </a:p>
        </p:txBody>
      </p:sp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773431" y="7086601"/>
            <a:ext cx="8048357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cs typeface="Arial" pitchFamily="34" charset="0"/>
              </a:rPr>
              <a:t>From Foundation of Vision by Brian Wandell, Sinauer Associates, 1995</a:t>
            </a:r>
          </a:p>
        </p:txBody>
      </p:sp>
    </p:spTree>
    <p:extLst>
      <p:ext uri="{BB962C8B-B14F-4D97-AF65-F5344CB8AC3E}">
        <p14:creationId xmlns:p14="http://schemas.microsoft.com/office/powerpoint/2010/main" val="9514064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Image</a:t>
            </a:r>
          </a:p>
        </p:txBody>
      </p:sp>
      <p:pic>
        <p:nvPicPr>
          <p:cNvPr id="84995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2362200"/>
            <a:ext cx="37909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5" descr="C:\Users\Hoiem\Documents\Classes\Computational Photography - Fall 2010\lectures\figs\filters\im_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4" y="11430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6" descr="C:\Users\Hoiem\Documents\Classes\Computational Photography - Fall 2010\lectures\figs\filters\im_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4" y="28194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7" descr="C:\Users\Hoiem\Documents\Classes\Computational Photography - Fall 2010\lectures\figs\filters\im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38" y="44196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TextBox 7"/>
          <p:cNvSpPr txBox="1">
            <a:spLocks noChangeArrowheads="1"/>
          </p:cNvSpPr>
          <p:nvPr/>
        </p:nvSpPr>
        <p:spPr bwMode="auto">
          <a:xfrm>
            <a:off x="8805863" y="762001"/>
            <a:ext cx="407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R</a:t>
            </a:r>
          </a:p>
        </p:txBody>
      </p:sp>
      <p:sp>
        <p:nvSpPr>
          <p:cNvPr id="85000" name="TextBox 8"/>
          <p:cNvSpPr txBox="1">
            <a:spLocks noChangeArrowheads="1"/>
          </p:cNvSpPr>
          <p:nvPr/>
        </p:nvSpPr>
        <p:spPr bwMode="auto">
          <a:xfrm>
            <a:off x="9567863" y="2438401"/>
            <a:ext cx="4235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85001" name="TextBox 9"/>
          <p:cNvSpPr txBox="1">
            <a:spLocks noChangeArrowheads="1"/>
          </p:cNvSpPr>
          <p:nvPr/>
        </p:nvSpPr>
        <p:spPr bwMode="auto">
          <a:xfrm>
            <a:off x="10253663" y="3962401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562600" y="33528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059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can we represent color?</a:t>
            </a:r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86000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4"/>
          <p:cNvSpPr txBox="1">
            <a:spLocks noChangeArrowheads="1"/>
          </p:cNvSpPr>
          <p:nvPr/>
        </p:nvSpPr>
        <p:spPr bwMode="auto">
          <a:xfrm>
            <a:off x="7210425" y="6596063"/>
            <a:ext cx="345799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http://en.wikipedia.org/wiki/File:RGB_illumination.jpg</a:t>
            </a:r>
          </a:p>
        </p:txBody>
      </p:sp>
    </p:spTree>
    <p:extLst>
      <p:ext uri="{BB962C8B-B14F-4D97-AF65-F5344CB8AC3E}">
        <p14:creationId xmlns:p14="http://schemas.microsoft.com/office/powerpoint/2010/main" val="18157873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color spaces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4380" y="914401"/>
            <a:ext cx="10938510" cy="2990851"/>
          </a:xfrm>
        </p:spPr>
        <p:txBody>
          <a:bodyPr/>
          <a:lstStyle/>
          <a:p>
            <a:r>
              <a:rPr lang="en-US" sz="2800" dirty="0"/>
              <a:t>Defined by a choice of three </a:t>
            </a:r>
            <a:r>
              <a:rPr lang="en-US" sz="2800" i="1" dirty="0"/>
              <a:t>primaries </a:t>
            </a:r>
          </a:p>
          <a:p>
            <a:r>
              <a:rPr lang="en-US" sz="2800" dirty="0"/>
              <a:t>The coordinates of a color are given by the weights of the primaries used to match it</a:t>
            </a:r>
          </a:p>
          <a:p>
            <a:r>
              <a:rPr lang="en-US" sz="2800" dirty="0">
                <a:latin typeface="Arial" charset="0"/>
                <a:cs typeface="Arial" charset="0"/>
              </a:rPr>
              <a:t>In addition to primaries, need to specify </a:t>
            </a:r>
            <a:r>
              <a:rPr lang="en-US" sz="2800" b="1" dirty="0">
                <a:latin typeface="Arial" charset="0"/>
                <a:cs typeface="Arial" charset="0"/>
              </a:rPr>
              <a:t>matching functions: </a:t>
            </a:r>
            <a:r>
              <a:rPr lang="en-US" sz="2800" dirty="0">
                <a:latin typeface="Arial" charset="0"/>
                <a:cs typeface="Arial" charset="0"/>
              </a:rPr>
              <a:t>the amount of each primary needed to match a monochromatic light source at each wavelength</a:t>
            </a:r>
          </a:p>
          <a:p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3657601"/>
            <a:ext cx="8024976" cy="29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5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RGB space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810" y="990600"/>
            <a:ext cx="11007090" cy="2209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Primaries are monochromatic lights (for monitors, they correspond to the three types of phosphors)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Subtractive matching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 required for some wavelengths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07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257550"/>
            <a:ext cx="403860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7"/>
          <p:cNvGraphicFramePr>
            <a:graphicFrameLocks noChangeAspect="1"/>
          </p:cNvGraphicFramePr>
          <p:nvPr/>
        </p:nvGraphicFramePr>
        <p:xfrm>
          <a:off x="2743200" y="5240338"/>
          <a:ext cx="18288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Image" r:id="rId5" imgW="3022222" imgH="1790476" progId="Photoshop.Image.10">
                  <p:embed/>
                </p:oleObj>
              </mc:Choice>
              <mc:Fallback>
                <p:oleObj name="Image" r:id="rId5" imgW="3022222" imgH="1790476" progId="Photoshop.Image.10">
                  <p:embed/>
                  <p:pic>
                    <p:nvPicPr>
                      <p:cNvPr id="307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240338"/>
                        <a:ext cx="18288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65426" y="3251201"/>
            <a:ext cx="1958975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6400800" y="2932113"/>
            <a:ext cx="24300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pitchFamily="34" charset="0"/>
              </a:rPr>
              <a:t>RGB matching functions</a:t>
            </a:r>
          </a:p>
        </p:txBody>
      </p:sp>
      <p:sp>
        <p:nvSpPr>
          <p:cNvPr id="3080" name="Text Box 9"/>
          <p:cNvSpPr txBox="1">
            <a:spLocks noChangeArrowheads="1"/>
          </p:cNvSpPr>
          <p:nvPr/>
        </p:nvSpPr>
        <p:spPr bwMode="auto">
          <a:xfrm>
            <a:off x="2895601" y="2895600"/>
            <a:ext cx="151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pitchFamily="34" charset="0"/>
              </a:rPr>
              <a:t>RGB primaries</a:t>
            </a:r>
          </a:p>
        </p:txBody>
      </p:sp>
    </p:spTree>
    <p:extLst>
      <p:ext uri="{BB962C8B-B14F-4D97-AF65-F5344CB8AC3E}">
        <p14:creationId xmlns:p14="http://schemas.microsoft.com/office/powerpoint/2010/main" val="20351652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RGB</a:t>
            </a:r>
          </a:p>
        </p:txBody>
      </p:sp>
      <p:grpSp>
        <p:nvGrpSpPr>
          <p:cNvPr id="88067" name="Group 13"/>
          <p:cNvGrpSpPr>
            <a:grpSpLocks/>
          </p:cNvGrpSpPr>
          <p:nvPr/>
        </p:nvGrpSpPr>
        <p:grpSpPr bwMode="auto">
          <a:xfrm>
            <a:off x="2133601" y="1371600"/>
            <a:ext cx="4029075" cy="4038600"/>
            <a:chOff x="609600" y="1371600"/>
            <a:chExt cx="4724400" cy="4953000"/>
          </a:xfrm>
        </p:grpSpPr>
        <p:pic>
          <p:nvPicPr>
            <p:cNvPr id="880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" y="1371600"/>
              <a:ext cx="4686300" cy="46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8079" name="Group 37"/>
            <p:cNvGrpSpPr>
              <a:grpSpLocks/>
            </p:cNvGrpSpPr>
            <p:nvPr/>
          </p:nvGrpSpPr>
          <p:grpSpPr bwMode="auto">
            <a:xfrm>
              <a:off x="609600" y="4953000"/>
              <a:ext cx="1371600" cy="1371600"/>
              <a:chOff x="5486400" y="4648200"/>
              <a:chExt cx="1371600" cy="137160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rot="10800000" flipV="1">
                <a:off x="5486400" y="5410411"/>
                <a:ext cx="837660" cy="22779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rot="16200000" flipV="1">
                <a:off x="5905274" y="4991625"/>
                <a:ext cx="761251" cy="76320"/>
              </a:xfrm>
              <a:prstGeom prst="straightConnector1">
                <a:avLst/>
              </a:prstGeom>
              <a:ln w="57150">
                <a:solidFill>
                  <a:srgbClr val="00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16200000" flipH="1">
                <a:off x="6286486" y="5447985"/>
                <a:ext cx="609389" cy="534241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080" name="TextBox 31"/>
            <p:cNvSpPr txBox="1">
              <a:spLocks noChangeArrowheads="1"/>
            </p:cNvSpPr>
            <p:nvPr/>
          </p:nvSpPr>
          <p:spPr bwMode="auto">
            <a:xfrm>
              <a:off x="3844056" y="1468976"/>
              <a:ext cx="1019144" cy="56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0,1,0</a:t>
              </a:r>
            </a:p>
          </p:txBody>
        </p:sp>
        <p:sp>
          <p:nvSpPr>
            <p:cNvPr id="88081" name="TextBox 32"/>
            <p:cNvSpPr txBox="1">
              <a:spLocks noChangeArrowheads="1"/>
            </p:cNvSpPr>
            <p:nvPr/>
          </p:nvSpPr>
          <p:spPr bwMode="auto">
            <a:xfrm>
              <a:off x="4201453" y="5487448"/>
              <a:ext cx="1019144" cy="56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0,0,1</a:t>
              </a:r>
            </a:p>
          </p:txBody>
        </p:sp>
        <p:sp>
          <p:nvSpPr>
            <p:cNvPr id="88082" name="TextBox 33"/>
            <p:cNvSpPr txBox="1">
              <a:spLocks noChangeArrowheads="1"/>
            </p:cNvSpPr>
            <p:nvPr/>
          </p:nvSpPr>
          <p:spPr bwMode="auto">
            <a:xfrm>
              <a:off x="609600" y="4343400"/>
              <a:ext cx="1019144" cy="566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1,0,0</a:t>
              </a:r>
            </a:p>
          </p:txBody>
        </p:sp>
      </p:grpSp>
      <p:sp>
        <p:nvSpPr>
          <p:cNvPr id="88068" name="TextBox 38"/>
          <p:cNvSpPr txBox="1">
            <a:spLocks noChangeArrowheads="1"/>
          </p:cNvSpPr>
          <p:nvPr/>
        </p:nvSpPr>
        <p:spPr bwMode="auto">
          <a:xfrm>
            <a:off x="5630863" y="6581776"/>
            <a:ext cx="50369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Image from: http://en.wikipedia.org/wiki/File:RGB_color_solid_cube.png</a:t>
            </a:r>
          </a:p>
        </p:txBody>
      </p:sp>
      <p:sp>
        <p:nvSpPr>
          <p:cNvPr id="19465" name="TextBox 39"/>
          <p:cNvSpPr txBox="1">
            <a:spLocks noChangeArrowheads="1"/>
          </p:cNvSpPr>
          <p:nvPr/>
        </p:nvSpPr>
        <p:spPr bwMode="auto">
          <a:xfrm>
            <a:off x="1752600" y="5486401"/>
            <a:ext cx="359425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Some drawbacks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2000">
                <a:solidFill>
                  <a:prstClr val="black"/>
                </a:solidFill>
              </a:rPr>
              <a:t> Strongly correlated channels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2000">
                <a:solidFill>
                  <a:prstClr val="black"/>
                </a:solidFill>
              </a:rPr>
              <a:t> Non-perceptual </a:t>
            </a:r>
          </a:p>
        </p:txBody>
      </p:sp>
      <p:sp>
        <p:nvSpPr>
          <p:cNvPr id="88070" name="TextBox 12"/>
          <p:cNvSpPr txBox="1">
            <a:spLocks noChangeArrowheads="1"/>
          </p:cNvSpPr>
          <p:nvPr/>
        </p:nvSpPr>
        <p:spPr bwMode="auto">
          <a:xfrm>
            <a:off x="2590800" y="838201"/>
            <a:ext cx="28216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Default color space</a:t>
            </a:r>
          </a:p>
        </p:txBody>
      </p:sp>
      <p:pic>
        <p:nvPicPr>
          <p:cNvPr id="88071" name="Picture 2" descr="C:\Users\Hoiem\Documents\Classes\Spring11 - Computer Vision\figs\color spaces\neighborhood6_rgb_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04939"/>
            <a:ext cx="22860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3" descr="C:\Users\Hoiem\Documents\Classes\Spring11 - Computer Vision\figs\color spaces\neighborhood6_rgb_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Picture 4" descr="C:\Users\Hoiem\Documents\Classes\Spring11 - Computer Vision\figs\color spaces\neighborhood6_rgb_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35301"/>
            <a:ext cx="22860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4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5" name="TextBox 18"/>
          <p:cNvSpPr txBox="1">
            <a:spLocks noChangeArrowheads="1"/>
          </p:cNvSpPr>
          <p:nvPr/>
        </p:nvSpPr>
        <p:spPr bwMode="auto">
          <a:xfrm>
            <a:off x="9220202" y="2068513"/>
            <a:ext cx="840295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(G=0,B=0)</a:t>
            </a:r>
          </a:p>
        </p:txBody>
      </p:sp>
      <p:sp>
        <p:nvSpPr>
          <p:cNvPr id="88076" name="TextBox 19"/>
          <p:cNvSpPr txBox="1">
            <a:spLocks noChangeArrowheads="1"/>
          </p:cNvSpPr>
          <p:nvPr/>
        </p:nvSpPr>
        <p:spPr bwMode="auto">
          <a:xfrm>
            <a:off x="9220200" y="3657600"/>
            <a:ext cx="833883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G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(R=0,B=0)</a:t>
            </a:r>
            <a:endParaRPr lang="en-US" altLang="en-US" sz="1100" b="1">
              <a:solidFill>
                <a:prstClr val="black"/>
              </a:solidFill>
            </a:endParaRPr>
          </a:p>
        </p:txBody>
      </p:sp>
      <p:sp>
        <p:nvSpPr>
          <p:cNvPr id="88077" name="TextBox 20"/>
          <p:cNvSpPr txBox="1">
            <a:spLocks noChangeArrowheads="1"/>
          </p:cNvSpPr>
          <p:nvPr/>
        </p:nvSpPr>
        <p:spPr bwMode="auto">
          <a:xfrm>
            <a:off x="9220201" y="5257800"/>
            <a:ext cx="84830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(R=0,G=0)</a:t>
            </a:r>
          </a:p>
        </p:txBody>
      </p:sp>
    </p:spTree>
    <p:extLst>
      <p:ext uri="{BB962C8B-B14F-4D97-AF65-F5344CB8AC3E}">
        <p14:creationId xmlns:p14="http://schemas.microsoft.com/office/powerpoint/2010/main" val="4717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HSV</a:t>
            </a: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4953000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TextBox 3"/>
          <p:cNvSpPr txBox="1">
            <a:spLocks noChangeArrowheads="1"/>
          </p:cNvSpPr>
          <p:nvPr/>
        </p:nvSpPr>
        <p:spPr bwMode="auto">
          <a:xfrm>
            <a:off x="2667001" y="1143000"/>
            <a:ext cx="33634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prstClr val="black"/>
                </a:solidFill>
              </a:rPr>
              <a:t>Intuitive color space</a:t>
            </a:r>
          </a:p>
        </p:txBody>
      </p:sp>
      <p:pic>
        <p:nvPicPr>
          <p:cNvPr id="89093" name="Picture 2" descr="C:\Users\Hoiem\Documents\Classes\Spring11 - Computer Vision\figs\color spaces\neighborhood6_hsv_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4" name="Picture 3" descr="C:\Users\Hoiem\Documents\Classes\Spring11 - Computer Vision\figs\color spaces\neighborhood6_hsv_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562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5" name="Picture 4" descr="C:\Users\Hoiem\Documents\Classes\Spring11 - Computer Vision\figs\color spaces\neighborhood6_hsv_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2385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6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7" name="TextBox 8"/>
          <p:cNvSpPr txBox="1">
            <a:spLocks noChangeArrowheads="1"/>
          </p:cNvSpPr>
          <p:nvPr/>
        </p:nvSpPr>
        <p:spPr bwMode="auto">
          <a:xfrm>
            <a:off x="9431340" y="2057400"/>
            <a:ext cx="825867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H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(S=1,V=1)</a:t>
            </a:r>
          </a:p>
        </p:txBody>
      </p:sp>
      <p:sp>
        <p:nvSpPr>
          <p:cNvPr id="89098" name="TextBox 9"/>
          <p:cNvSpPr txBox="1">
            <a:spLocks noChangeArrowheads="1"/>
          </p:cNvSpPr>
          <p:nvPr/>
        </p:nvSpPr>
        <p:spPr bwMode="auto">
          <a:xfrm>
            <a:off x="9472614" y="3733800"/>
            <a:ext cx="833883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S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(H=1,V=1)</a:t>
            </a:r>
          </a:p>
        </p:txBody>
      </p:sp>
      <p:sp>
        <p:nvSpPr>
          <p:cNvPr id="89099" name="TextBox 10"/>
          <p:cNvSpPr txBox="1">
            <a:spLocks noChangeArrowheads="1"/>
          </p:cNvSpPr>
          <p:nvPr/>
        </p:nvSpPr>
        <p:spPr bwMode="auto">
          <a:xfrm>
            <a:off x="9448800" y="5562600"/>
            <a:ext cx="833883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V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(H=1,S=0)</a:t>
            </a:r>
          </a:p>
        </p:txBody>
      </p:sp>
    </p:spTree>
    <p:extLst>
      <p:ext uri="{BB962C8B-B14F-4D97-AF65-F5344CB8AC3E}">
        <p14:creationId xmlns:p14="http://schemas.microsoft.com/office/powerpoint/2010/main" val="49983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>
            <a:extLst>
              <a:ext uri="{FF2B5EF4-FFF2-40B4-BE49-F238E27FC236}">
                <a16:creationId xmlns:a16="http://schemas.microsoft.com/office/drawing/2014/main" id="{17D55AB8-876E-D84D-9BFF-181B89A829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61EA31D1-43D6-5147-8F65-354DD0E00B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Pinhole cameras everywhere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E184635-E460-E441-AA96-A73F8B7952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486400"/>
            <a:ext cx="7772400" cy="1066800"/>
          </a:xfrm>
        </p:spPr>
        <p:txBody>
          <a:bodyPr vert="horz" wrap="square" lIns="91440" tIns="45720" rIns="132080" bIns="45720" numCol="1" anchor="t" anchorCtr="0" compatLnSpc="1">
            <a:prstTxWarp prst="textNoShape">
              <a:avLst/>
            </a:prstTxWarp>
          </a:bodyPr>
          <a:lstStyle/>
          <a:p>
            <a:pPr marL="382588" algn="ctr"/>
            <a:r>
              <a:rPr lang="en-US" altLang="en-US" sz="1800"/>
              <a:t>Tree shadow during a solar eclipse</a:t>
            </a:r>
          </a:p>
          <a:p>
            <a:pPr marL="382588" algn="ctr"/>
            <a:r>
              <a:rPr lang="en-US" alt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photo credit: Nils van der Burg</a:t>
            </a:r>
            <a:br>
              <a:rPr lang="en-US" altLang="en-US" sz="1800"/>
            </a:br>
            <a:r>
              <a:rPr lang="en-US" altLang="en-US" sz="1400" u="sng">
                <a:solidFill>
                  <a:srgbClr val="0000FF"/>
                </a:solidFill>
                <a:hlinkClick r:id="rId2"/>
              </a:rPr>
              <a:t>http://www.physicstogo.org/index.cfm</a:t>
            </a:r>
            <a:endParaRPr lang="en-US" altLang="en-US" sz="1400" u="sng">
              <a:solidFill>
                <a:srgbClr val="0000FF"/>
              </a:solidFill>
            </a:endParaRPr>
          </a:p>
        </p:txBody>
      </p:sp>
      <p:pic>
        <p:nvPicPr>
          <p:cNvPr id="39941" name="Picture 4">
            <a:extLst>
              <a:ext uri="{FF2B5EF4-FFF2-40B4-BE49-F238E27FC236}">
                <a16:creationId xmlns:a16="http://schemas.microsoft.com/office/drawing/2014/main" id="{247B23A1-D802-0344-877B-DD399095E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1041401"/>
            <a:ext cx="66040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Text Box 18">
            <a:extLst>
              <a:ext uri="{FF2B5EF4-FFF2-40B4-BE49-F238E27FC236}">
                <a16:creationId xmlns:a16="http://schemas.microsoft.com/office/drawing/2014/main" id="{1151B2CF-FB0C-1C45-BF70-954D86DBD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Slide by Steve Seitz</a:t>
            </a:r>
          </a:p>
        </p:txBody>
      </p:sp>
      <p:pic>
        <p:nvPicPr>
          <p:cNvPr id="34823" name="Picture 7" descr="C:\Users\efros\Downloads\21077376_10156627152527501_4350683522340160244_n.jpg">
            <a:extLst>
              <a:ext uri="{FF2B5EF4-FFF2-40B4-BE49-F238E27FC236}">
                <a16:creationId xmlns:a16="http://schemas.microsoft.com/office/drawing/2014/main" id="{76D93604-42C1-FC47-9686-4F4D92F6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6" y="2438401"/>
            <a:ext cx="6842125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1D4A45-6E76-BC44-AC7B-231FE99E8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414" y="6248400"/>
            <a:ext cx="15763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© Trina Singley</a:t>
            </a:r>
          </a:p>
        </p:txBody>
      </p:sp>
    </p:spTree>
    <p:extLst>
      <p:ext uri="{BB962C8B-B14F-4D97-AF65-F5344CB8AC3E}">
        <p14:creationId xmlns:p14="http://schemas.microsoft.com/office/powerpoint/2010/main" val="31173096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/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YCbCr</a:t>
            </a:r>
          </a:p>
        </p:txBody>
      </p:sp>
      <p:pic>
        <p:nvPicPr>
          <p:cNvPr id="90115" name="Picture 3" descr="C:\Users\Hoiem\Documents\Classes\Spring11 - Computer Vision\figs\color spaces\neighborhood6_ycbcr_c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623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Picture 4" descr="C:\Users\Hoiem\Documents\Classes\Spring11 - Computer Vision\figs\color spaces\neighborhood6_ycbcr_c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8387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5" descr="C:\Users\Hoiem\Documents\Classes\Spring11 - Computer Vision\figs\color spaces\neighborhood6_ycbcr_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4859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TextBox 7"/>
          <p:cNvSpPr txBox="1">
            <a:spLocks noChangeArrowheads="1"/>
          </p:cNvSpPr>
          <p:nvPr/>
        </p:nvSpPr>
        <p:spPr bwMode="auto">
          <a:xfrm>
            <a:off x="9431339" y="2057400"/>
            <a:ext cx="1200970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Y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(Cb=0.5,Cr=0.5)</a:t>
            </a:r>
          </a:p>
        </p:txBody>
      </p:sp>
      <p:sp>
        <p:nvSpPr>
          <p:cNvPr id="90119" name="TextBox 8"/>
          <p:cNvSpPr txBox="1">
            <a:spLocks noChangeArrowheads="1"/>
          </p:cNvSpPr>
          <p:nvPr/>
        </p:nvSpPr>
        <p:spPr bwMode="auto">
          <a:xfrm>
            <a:off x="9472613" y="3733800"/>
            <a:ext cx="1114408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(Y=0.5,Cr=0.5)</a:t>
            </a:r>
          </a:p>
        </p:txBody>
      </p:sp>
      <p:sp>
        <p:nvSpPr>
          <p:cNvPr id="90120" name="TextBox 9"/>
          <p:cNvSpPr txBox="1">
            <a:spLocks noChangeArrowheads="1"/>
          </p:cNvSpPr>
          <p:nvPr/>
        </p:nvSpPr>
        <p:spPr bwMode="auto">
          <a:xfrm>
            <a:off x="9448800" y="5410200"/>
            <a:ext cx="1107996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Cr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(Y=0.5,Cb=05)</a:t>
            </a:r>
          </a:p>
        </p:txBody>
      </p:sp>
      <p:pic>
        <p:nvPicPr>
          <p:cNvPr id="90121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Picture 7" descr="http://upload.wikimedia.org/wikipedia/commons/thumb/5/53/YCbCr-CbCr_Y0.png/120px-YCbCr-CbCr_Y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3" name="Picture 9" descr="http://upload.wikimedia.org/wikipedia/commons/thumb/9/91/YCbCr-CbCr_Y50.png/120px-YCbCr-CbCr_Y5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4" name="Picture 11" descr="http://upload.wikimedia.org/wikipedia/commons/thumb/0/08/YCbCr-CbCr_Y100.png/120px-YCbCr-CbCr_Y1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6482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5" name="TextBox 14"/>
          <p:cNvSpPr txBox="1">
            <a:spLocks noChangeArrowheads="1"/>
          </p:cNvSpPr>
          <p:nvPr/>
        </p:nvSpPr>
        <p:spPr bwMode="auto">
          <a:xfrm>
            <a:off x="2827338" y="1676401"/>
            <a:ext cx="7409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</a:t>
            </a:r>
          </a:p>
        </p:txBody>
      </p:sp>
      <p:sp>
        <p:nvSpPr>
          <p:cNvPr id="90126" name="TextBox 15"/>
          <p:cNvSpPr txBox="1">
            <a:spLocks noChangeArrowheads="1"/>
          </p:cNvSpPr>
          <p:nvPr/>
        </p:nvSpPr>
        <p:spPr bwMode="auto">
          <a:xfrm>
            <a:off x="4876801" y="1676401"/>
            <a:ext cx="9973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Y=0.5</a:t>
            </a:r>
          </a:p>
        </p:txBody>
      </p:sp>
      <p:sp>
        <p:nvSpPr>
          <p:cNvPr id="90127" name="TextBox 16"/>
          <p:cNvSpPr txBox="1">
            <a:spLocks noChangeArrowheads="1"/>
          </p:cNvSpPr>
          <p:nvPr/>
        </p:nvSpPr>
        <p:spPr bwMode="auto">
          <a:xfrm>
            <a:off x="3886200" y="4267201"/>
            <a:ext cx="7409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09800" y="40386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29" name="TextBox 19"/>
          <p:cNvSpPr txBox="1">
            <a:spLocks noChangeArrowheads="1"/>
          </p:cNvSpPr>
          <p:nvPr/>
        </p:nvSpPr>
        <p:spPr bwMode="auto">
          <a:xfrm>
            <a:off x="2819401" y="4038601"/>
            <a:ext cx="5790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Cb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1181894" y="2934495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31" name="TextBox 22"/>
          <p:cNvSpPr txBox="1">
            <a:spLocks noChangeArrowheads="1"/>
          </p:cNvSpPr>
          <p:nvPr/>
        </p:nvSpPr>
        <p:spPr bwMode="auto">
          <a:xfrm>
            <a:off x="1628776" y="2819401"/>
            <a:ext cx="5100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Cr</a:t>
            </a:r>
          </a:p>
        </p:txBody>
      </p:sp>
      <p:sp>
        <p:nvSpPr>
          <p:cNvPr id="90132" name="TextBox 23"/>
          <p:cNvSpPr txBox="1">
            <a:spLocks noChangeArrowheads="1"/>
          </p:cNvSpPr>
          <p:nvPr/>
        </p:nvSpPr>
        <p:spPr bwMode="auto">
          <a:xfrm>
            <a:off x="2133600" y="838201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Fast to compute, good for compression, used by TV</a:t>
            </a:r>
          </a:p>
        </p:txBody>
      </p:sp>
    </p:spTree>
    <p:extLst>
      <p:ext uri="{BB962C8B-B14F-4D97-AF65-F5344CB8AC3E}">
        <p14:creationId xmlns:p14="http://schemas.microsoft.com/office/powerpoint/2010/main" val="19305706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L*a*b*</a:t>
            </a:r>
          </a:p>
        </p:txBody>
      </p:sp>
      <p:sp>
        <p:nvSpPr>
          <p:cNvPr id="91139" name="TextBox 4"/>
          <p:cNvSpPr txBox="1">
            <a:spLocks noChangeArrowheads="1"/>
          </p:cNvSpPr>
          <p:nvPr/>
        </p:nvSpPr>
        <p:spPr bwMode="auto">
          <a:xfrm>
            <a:off x="2971800" y="990600"/>
            <a:ext cx="5783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prstClr val="black"/>
                </a:solidFill>
              </a:rPr>
              <a:t>“Perceptually uniform”</a:t>
            </a:r>
            <a:r>
              <a:rPr lang="en-US" altLang="en-US">
                <a:solidFill>
                  <a:srgbClr val="FF0000"/>
                </a:solidFill>
              </a:rPr>
              <a:t>*</a:t>
            </a:r>
            <a:r>
              <a:rPr lang="en-US" altLang="en-US">
                <a:solidFill>
                  <a:prstClr val="black"/>
                </a:solidFill>
              </a:rPr>
              <a:t> color space</a:t>
            </a:r>
          </a:p>
        </p:txBody>
      </p:sp>
      <p:pic>
        <p:nvPicPr>
          <p:cNvPr id="911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33600"/>
            <a:ext cx="3733800" cy="389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1" descr="C:\Users\Hoiem\Documents\Classes\Spring11 - Computer Vision\figs\color spaces\neighborhood6_lab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2" descr="C:\Users\Hoiem\Documents\Classes\Spring11 - Computer Vision\figs\color spaces\neighborhood6_lab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652589"/>
            <a:ext cx="22860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Picture 3" descr="C:\Users\Hoiem\Documents\Classes\Spring11 - Computer Vision\figs\color spaces\neighborhood6_lab_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328989"/>
            <a:ext cx="22860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4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5" name="TextBox 8"/>
          <p:cNvSpPr txBox="1">
            <a:spLocks noChangeArrowheads="1"/>
          </p:cNvSpPr>
          <p:nvPr/>
        </p:nvSpPr>
        <p:spPr bwMode="auto">
          <a:xfrm>
            <a:off x="9431340" y="2057400"/>
            <a:ext cx="793807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L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(a=0,b=0)</a:t>
            </a: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9472613" y="3733800"/>
            <a:ext cx="872355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a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(L=65,b=0)</a:t>
            </a:r>
          </a:p>
        </p:txBody>
      </p:sp>
      <p:sp>
        <p:nvSpPr>
          <p:cNvPr id="91147" name="TextBox 10"/>
          <p:cNvSpPr txBox="1">
            <a:spLocks noChangeArrowheads="1"/>
          </p:cNvSpPr>
          <p:nvPr/>
        </p:nvSpPr>
        <p:spPr bwMode="auto">
          <a:xfrm>
            <a:off x="9448801" y="5562600"/>
            <a:ext cx="872355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(L=65,a=0)</a:t>
            </a:r>
          </a:p>
        </p:txBody>
      </p:sp>
    </p:spTree>
    <p:extLst>
      <p:ext uri="{BB962C8B-B14F-4D97-AF65-F5344CB8AC3E}">
        <p14:creationId xmlns:p14="http://schemas.microsoft.com/office/powerpoint/2010/main" val="7712147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If you had to choose, would you rather go without luminance (brightness) or chrominance (color)?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26687" y="6626424"/>
            <a:ext cx="1742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by Derek </a:t>
            </a:r>
            <a:r>
              <a:rPr lang="en-US" sz="1400" dirty="0" err="1"/>
              <a:t>Hoeim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30543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pic>
        <p:nvPicPr>
          <p:cNvPr id="94211" name="Picture 2" descr="C:\Documents and Settings\Derek Hoiem\My Documents\Classes\Spring09 - Visual Scene Understanding\material\figs\neighborhood6_a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601821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3648076" y="5943601"/>
            <a:ext cx="4408323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160">
                <a:solidFill>
                  <a:prstClr val="black"/>
                </a:solidFill>
              </a:rPr>
              <a:t>Only color shown – constant intensity</a:t>
            </a:r>
          </a:p>
        </p:txBody>
      </p:sp>
    </p:spTree>
    <p:extLst>
      <p:ext uri="{BB962C8B-B14F-4D97-AF65-F5344CB8AC3E}">
        <p14:creationId xmlns:p14="http://schemas.microsoft.com/office/powerpoint/2010/main" val="687085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3581400" y="6019801"/>
            <a:ext cx="4408323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160">
                <a:solidFill>
                  <a:prstClr val="black"/>
                </a:solidFill>
              </a:rPr>
              <a:t>Only intensity shown – constant color</a:t>
            </a:r>
          </a:p>
        </p:txBody>
      </p:sp>
      <p:pic>
        <p:nvPicPr>
          <p:cNvPr id="95236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9318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4876800" y="6096001"/>
            <a:ext cx="1811073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160">
                <a:solidFill>
                  <a:prstClr val="black"/>
                </a:solidFill>
              </a:rPr>
              <a:t>Original image</a:t>
            </a:r>
          </a:p>
        </p:txBody>
      </p:sp>
      <p:pic>
        <p:nvPicPr>
          <p:cNvPr id="96260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738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240" y="198438"/>
            <a:ext cx="10332720" cy="632402"/>
          </a:xfrm>
        </p:spPr>
        <p:txBody>
          <a:bodyPr/>
          <a:lstStyle/>
          <a:p>
            <a:r>
              <a:rPr lang="en-US"/>
              <a:t>Uses of color in computer vision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8240" y="1066801"/>
            <a:ext cx="10332720" cy="534734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Color histograms for indexing and retrieval</a:t>
            </a:r>
          </a:p>
        </p:txBody>
      </p:sp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71" y="1691959"/>
            <a:ext cx="4041763" cy="191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20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2560" y="2423162"/>
            <a:ext cx="2539142" cy="382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20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71702" y="2393630"/>
            <a:ext cx="2476884" cy="243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207" name="Rectangle 7"/>
          <p:cNvSpPr>
            <a:spLocks noChangeArrowheads="1"/>
          </p:cNvSpPr>
          <p:nvPr/>
        </p:nvSpPr>
        <p:spPr bwMode="auto">
          <a:xfrm>
            <a:off x="4252632" y="5625528"/>
            <a:ext cx="7329768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srgbClr val="000000"/>
                </a:solidFill>
              </a:rPr>
              <a:t>Swain and Ballard, </a:t>
            </a:r>
            <a:r>
              <a:rPr lang="en-US" sz="2160">
                <a:solidFill>
                  <a:srgbClr val="000000"/>
                </a:solidFill>
                <a:hlinkClick r:id="rId6"/>
              </a:rPr>
              <a:t>Color Indexing</a:t>
            </a:r>
            <a:r>
              <a:rPr lang="en-US" sz="2160">
                <a:solidFill>
                  <a:srgbClr val="000000"/>
                </a:solidFill>
              </a:rPr>
              <a:t>, IJCV 1991.</a:t>
            </a:r>
          </a:p>
        </p:txBody>
      </p:sp>
    </p:spTree>
    <p:extLst>
      <p:ext uri="{BB962C8B-B14F-4D97-AF65-F5344CB8AC3E}">
        <p14:creationId xmlns:p14="http://schemas.microsoft.com/office/powerpoint/2010/main" val="7024838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color in computer vision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Skin detection</a:t>
            </a:r>
          </a:p>
        </p:txBody>
      </p:sp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1122986" y="6037784"/>
            <a:ext cx="10058400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srgbClr val="000000"/>
                </a:solidFill>
                <a:cs typeface="Arial" pitchFamily="34" charset="0"/>
              </a:rPr>
              <a:t>M. Jones and J. </a:t>
            </a:r>
            <a:r>
              <a:rPr lang="en-US" sz="2160" dirty="0" err="1">
                <a:solidFill>
                  <a:srgbClr val="000000"/>
                </a:solidFill>
                <a:cs typeface="Arial" pitchFamily="34" charset="0"/>
              </a:rPr>
              <a:t>Rehg</a:t>
            </a:r>
            <a:r>
              <a:rPr lang="en-US" sz="2160" dirty="0">
                <a:solidFill>
                  <a:srgbClr val="000000"/>
                </a:solidFill>
                <a:cs typeface="Arial" pitchFamily="34" charset="0"/>
              </a:rPr>
              <a:t>, </a:t>
            </a:r>
            <a:r>
              <a:rPr lang="en-US" sz="2160" dirty="0">
                <a:solidFill>
                  <a:srgbClr val="000000"/>
                </a:solidFill>
                <a:cs typeface="Arial" pitchFamily="34" charset="0"/>
                <a:hlinkClick r:id="rId3"/>
              </a:rPr>
              <a:t>Statistical Color Models with Application to Skin Detection</a:t>
            </a:r>
            <a:r>
              <a:rPr lang="en-US" sz="2160" dirty="0">
                <a:solidFill>
                  <a:srgbClr val="000000"/>
                </a:solidFill>
                <a:cs typeface="Arial" pitchFamily="34" charset="0"/>
              </a:rPr>
              <a:t>, IJCV 2002.</a:t>
            </a:r>
          </a:p>
        </p:txBody>
      </p:sp>
      <p:pic>
        <p:nvPicPr>
          <p:cNvPr id="180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0241" y="1000790"/>
            <a:ext cx="5303520" cy="507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0" name="Rectangle 7"/>
          <p:cNvSpPr>
            <a:spLocks noChangeArrowheads="1"/>
          </p:cNvSpPr>
          <p:nvPr/>
        </p:nvSpPr>
        <p:spPr bwMode="auto">
          <a:xfrm>
            <a:off x="9422132" y="7178041"/>
            <a:ext cx="1847237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20796180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color in computer vision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8240" y="914402"/>
            <a:ext cx="9875520" cy="5751196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Image segmentation and retrieval</a:t>
            </a:r>
          </a:p>
        </p:txBody>
      </p:sp>
      <p:pic>
        <p:nvPicPr>
          <p:cNvPr id="1822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242" y="1630997"/>
            <a:ext cx="4571999" cy="4428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77" name="Rectangle 5"/>
          <p:cNvSpPr>
            <a:spLocks noChangeArrowheads="1"/>
          </p:cNvSpPr>
          <p:nvPr/>
        </p:nvSpPr>
        <p:spPr bwMode="auto">
          <a:xfrm>
            <a:off x="792480" y="6170295"/>
            <a:ext cx="1060704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80" dirty="0">
                <a:solidFill>
                  <a:srgbClr val="000000"/>
                </a:solidFill>
              </a:rPr>
              <a:t>C. Carson, S. </a:t>
            </a:r>
            <a:r>
              <a:rPr lang="en-US" sz="1680" dirty="0" err="1">
                <a:solidFill>
                  <a:srgbClr val="000000"/>
                </a:solidFill>
              </a:rPr>
              <a:t>Belongie</a:t>
            </a:r>
            <a:r>
              <a:rPr lang="en-US" sz="1680" dirty="0">
                <a:solidFill>
                  <a:srgbClr val="000000"/>
                </a:solidFill>
              </a:rPr>
              <a:t>, H. Greenspan, and Ji. Malik, </a:t>
            </a:r>
            <a:r>
              <a:rPr lang="en-US" sz="1680" dirty="0" err="1">
                <a:solidFill>
                  <a:srgbClr val="000000"/>
                </a:solidFill>
              </a:rPr>
              <a:t>Blobworld</a:t>
            </a:r>
            <a:r>
              <a:rPr lang="en-US" sz="1680" dirty="0">
                <a:solidFill>
                  <a:srgbClr val="000000"/>
                </a:solidFill>
              </a:rPr>
              <a:t>: Image segmentation using Expectation-Maximization and its application to image querying, ICVIS 1999.</a:t>
            </a:r>
          </a:p>
        </p:txBody>
      </p:sp>
      <p:sp>
        <p:nvSpPr>
          <p:cNvPr id="182278" name="Rectangle 7"/>
          <p:cNvSpPr>
            <a:spLocks noChangeArrowheads="1"/>
          </p:cNvSpPr>
          <p:nvPr/>
        </p:nvSpPr>
        <p:spPr bwMode="auto">
          <a:xfrm>
            <a:off x="9422132" y="7178041"/>
            <a:ext cx="1847237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10877813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240" y="45720"/>
            <a:ext cx="9875520" cy="715963"/>
          </a:xfrm>
        </p:spPr>
        <p:txBody>
          <a:bodyPr/>
          <a:lstStyle/>
          <a:p>
            <a:r>
              <a:rPr lang="en-US"/>
              <a:t>Uses of color in computer vision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8240" y="594360"/>
            <a:ext cx="9875520" cy="6071237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Building appearance models for tracking</a:t>
            </a:r>
          </a:p>
        </p:txBody>
      </p:sp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8320" y="1268731"/>
            <a:ext cx="8321040" cy="316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9840" y="3935477"/>
            <a:ext cx="6126480" cy="201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26" name="Rectangle 8"/>
          <p:cNvSpPr>
            <a:spLocks noChangeArrowheads="1"/>
          </p:cNvSpPr>
          <p:nvPr/>
        </p:nvSpPr>
        <p:spPr bwMode="auto">
          <a:xfrm>
            <a:off x="609600" y="6361577"/>
            <a:ext cx="10972800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 dirty="0">
                <a:solidFill>
                  <a:srgbClr val="000000"/>
                </a:solidFill>
                <a:cs typeface="Arial" pitchFamily="34" charset="0"/>
              </a:rPr>
              <a:t>D. </a:t>
            </a:r>
            <a:r>
              <a:rPr lang="en-US" sz="1680" dirty="0" err="1">
                <a:solidFill>
                  <a:srgbClr val="000000"/>
                </a:solidFill>
                <a:cs typeface="Arial" pitchFamily="34" charset="0"/>
              </a:rPr>
              <a:t>Ramanan</a:t>
            </a:r>
            <a:r>
              <a:rPr lang="en-US" sz="1680" dirty="0">
                <a:solidFill>
                  <a:srgbClr val="000000"/>
                </a:solidFill>
                <a:cs typeface="Arial" pitchFamily="34" charset="0"/>
              </a:rPr>
              <a:t>, D. Forsyth, and A. Zisserman. </a:t>
            </a:r>
            <a:r>
              <a:rPr lang="en-US" sz="1680" dirty="0">
                <a:solidFill>
                  <a:srgbClr val="000000"/>
                </a:solidFill>
                <a:cs typeface="Arial" pitchFamily="34" charset="0"/>
                <a:hlinkClick r:id="rId5"/>
              </a:rPr>
              <a:t>Tracking People by Learning their Appearance</a:t>
            </a:r>
            <a:r>
              <a:rPr lang="en-US" sz="1680" dirty="0">
                <a:solidFill>
                  <a:srgbClr val="000000"/>
                </a:solidFill>
                <a:cs typeface="Arial" pitchFamily="34" charset="0"/>
              </a:rPr>
              <a:t>. PAMI 2007.</a:t>
            </a:r>
          </a:p>
        </p:txBody>
      </p:sp>
      <p:sp>
        <p:nvSpPr>
          <p:cNvPr id="184327" name="Rectangle 7"/>
          <p:cNvSpPr>
            <a:spLocks noChangeArrowheads="1"/>
          </p:cNvSpPr>
          <p:nvPr/>
        </p:nvSpPr>
        <p:spPr bwMode="auto">
          <a:xfrm>
            <a:off x="9422132" y="7178041"/>
            <a:ext cx="1847237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22147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4EF5656C-A6E7-B846-99D0-6BA056E11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Accidental pinhole cameras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C911C32E-0DFD-D948-8380-A6231E0048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0" y="6324600"/>
            <a:ext cx="9144000" cy="457200"/>
          </a:xfrm>
        </p:spPr>
        <p:txBody>
          <a:bodyPr/>
          <a:lstStyle/>
          <a:p>
            <a:pPr algn="ctr"/>
            <a:r>
              <a:rPr lang="en-US" altLang="en-US" sz="1800"/>
              <a:t>A. Torralba and W. Freeman, </a:t>
            </a:r>
            <a:r>
              <a:rPr lang="en-US" altLang="en-US" sz="1800">
                <a:hlinkClick r:id="rId2"/>
              </a:rPr>
              <a:t>Accidental Pinhole and Pinspeck Cameras</a:t>
            </a:r>
            <a:r>
              <a:rPr lang="en-US" altLang="en-US" sz="1800"/>
              <a:t>, CVPR 2012</a:t>
            </a:r>
          </a:p>
        </p:txBody>
      </p:sp>
      <p:pic>
        <p:nvPicPr>
          <p:cNvPr id="40964" name="Picture 2">
            <a:extLst>
              <a:ext uri="{FF2B5EF4-FFF2-40B4-BE49-F238E27FC236}">
                <a16:creationId xmlns:a16="http://schemas.microsoft.com/office/drawing/2014/main" id="{B081274C-A30F-524D-A153-4E05DC9D1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36651"/>
            <a:ext cx="7848600" cy="355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3">
            <a:extLst>
              <a:ext uri="{FF2B5EF4-FFF2-40B4-BE49-F238E27FC236}">
                <a16:creationId xmlns:a16="http://schemas.microsoft.com/office/drawing/2014/main" id="{9F763D2D-FECF-A74D-B7BC-A431679CF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6" y="4914900"/>
            <a:ext cx="79914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5893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Images and Filters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2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Images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6-Oct-16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97" y="1504890"/>
            <a:ext cx="2573803" cy="3966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84948"/>
            <a:ext cx="3489790" cy="3886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413117"/>
            <a:ext cx="36449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12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12801"/>
            <a:ext cx="9144000" cy="52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1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2001"/>
            <a:ext cx="9144000" cy="53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42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04800"/>
            <a:ext cx="9144000" cy="5372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9601" y="6477000"/>
            <a:ext cx="229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credit: </a:t>
            </a:r>
            <a:r>
              <a:rPr lang="en-US" dirty="0" err="1"/>
              <a:t>Ulas</a:t>
            </a:r>
            <a:r>
              <a:rPr lang="en-US" dirty="0"/>
              <a:t> </a:t>
            </a:r>
            <a:r>
              <a:rPr lang="en-US" dirty="0" err="1"/>
              <a:t>Bagci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03A295C-DBB7-714F-93E8-92158FB59C69}"/>
                  </a:ext>
                </a:extLst>
              </p14:cNvPr>
              <p14:cNvContentPartPr/>
              <p14:nvPr/>
            </p14:nvContentPartPr>
            <p14:xfrm>
              <a:off x="6390708" y="1917279"/>
              <a:ext cx="1361880" cy="563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03A295C-DBB7-714F-93E8-92158FB59C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1708" y="1908639"/>
                <a:ext cx="1379520" cy="5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157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" y="1143001"/>
            <a:ext cx="9947910" cy="4983163"/>
          </a:xfrm>
        </p:spPr>
        <p:txBody>
          <a:bodyPr/>
          <a:lstStyle/>
          <a:p>
            <a:r>
              <a:rPr lang="en-US" dirty="0"/>
              <a:t>An image contains discrete number of pixels</a:t>
            </a:r>
          </a:p>
          <a:p>
            <a:pPr lvl="1"/>
            <a:r>
              <a:rPr lang="en-US" dirty="0"/>
              <a:t>A simple example</a:t>
            </a:r>
          </a:p>
          <a:p>
            <a:pPr lvl="1"/>
            <a:r>
              <a:rPr lang="en-US" dirty="0"/>
              <a:t>Pixel value: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grayscale</a:t>
            </a:r>
            <a:r>
              <a:rPr lang="en-US" dirty="0"/>
              <a:t>” </a:t>
            </a:r>
          </a:p>
          <a:p>
            <a:pPr marL="914400" lvl="2" indent="0">
              <a:buNone/>
            </a:pPr>
            <a:r>
              <a:rPr lang="en-US" dirty="0"/>
              <a:t>(or “intensity”): [0,255]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title"/>
          </p:nvPr>
        </p:nvSpPr>
        <p:spPr>
          <a:xfrm>
            <a:off x="262890" y="-152400"/>
            <a:ext cx="9947910" cy="11430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Images are Sampled and Quantized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514600"/>
            <a:ext cx="2971800" cy="2971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44050" y="40714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01169" y="21124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091224" y="2438400"/>
            <a:ext cx="19273" cy="1154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515574" y="4253984"/>
            <a:ext cx="10475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67400" y="5295900"/>
            <a:ext cx="203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51888" y="51112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148</a:t>
            </a:r>
          </a:p>
        </p:txBody>
      </p:sp>
    </p:spTree>
    <p:extLst>
      <p:ext uri="{BB962C8B-B14F-4D97-AF65-F5344CB8AC3E}">
        <p14:creationId xmlns:p14="http://schemas.microsoft.com/office/powerpoint/2010/main" val="38633603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600"/>
            <a:ext cx="2971800" cy="2971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170" y="990601"/>
            <a:ext cx="9993630" cy="4983163"/>
          </a:xfrm>
        </p:spPr>
        <p:txBody>
          <a:bodyPr/>
          <a:lstStyle/>
          <a:p>
            <a:r>
              <a:rPr lang="en-US" dirty="0"/>
              <a:t>An image contains discrete number of pixels</a:t>
            </a:r>
          </a:p>
          <a:p>
            <a:pPr lvl="1"/>
            <a:r>
              <a:rPr lang="en-US" dirty="0"/>
              <a:t>A simple example</a:t>
            </a:r>
          </a:p>
          <a:p>
            <a:pPr lvl="1"/>
            <a:r>
              <a:rPr lang="en-US" dirty="0"/>
              <a:t>Pixel value: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grayscale</a:t>
            </a:r>
            <a:r>
              <a:rPr lang="en-US" dirty="0"/>
              <a:t>” </a:t>
            </a:r>
          </a:p>
          <a:p>
            <a:pPr marL="914400" lvl="2" indent="0">
              <a:buNone/>
            </a:pPr>
            <a:r>
              <a:rPr lang="en-US" dirty="0"/>
              <a:t>(or “intensity”): [0,255]</a:t>
            </a:r>
          </a:p>
          <a:p>
            <a:pPr lvl="2"/>
            <a:r>
              <a:rPr lang="en-US" dirty="0"/>
              <a:t>“color”</a:t>
            </a:r>
          </a:p>
          <a:p>
            <a:pPr lvl="3"/>
            <a:r>
              <a:rPr lang="en-US" dirty="0"/>
              <a:t>RGB: [R, G, B]</a:t>
            </a:r>
          </a:p>
          <a:p>
            <a:pPr lvl="3"/>
            <a:r>
              <a:rPr lang="en-US" dirty="0"/>
              <a:t>Lab: [L, a, b]</a:t>
            </a:r>
          </a:p>
          <a:p>
            <a:pPr lvl="3"/>
            <a:r>
              <a:rPr lang="en-US" dirty="0"/>
              <a:t>HSV: [H, S, V]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10210800" cy="1143000"/>
          </a:xfrm>
          <a:noFill/>
        </p:spPr>
        <p:txBody>
          <a:bodyPr/>
          <a:lstStyle/>
          <a:p>
            <a:r>
              <a:rPr lang="en-US" dirty="0"/>
              <a:t>Images are Sampled and Quantized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67800" y="4069519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[249, 215, 203]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35140" y="2062834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[90, 0, 53]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091525" y="2438400"/>
            <a:ext cx="19273" cy="1154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515174" y="4254185"/>
            <a:ext cx="5526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77025" y="5287392"/>
            <a:ext cx="203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0945" y="5102726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[213, 60, 67]</a:t>
            </a:r>
          </a:p>
        </p:txBody>
      </p:sp>
    </p:spTree>
    <p:extLst>
      <p:ext uri="{BB962C8B-B14F-4D97-AF65-F5344CB8AC3E}">
        <p14:creationId xmlns:p14="http://schemas.microsoft.com/office/powerpoint/2010/main" val="12468365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155" y="914400"/>
            <a:ext cx="10176387" cy="2590800"/>
          </a:xfrm>
        </p:spPr>
        <p:txBody>
          <a:bodyPr/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Sample the 2D space on a regular grid</a:t>
            </a:r>
          </a:p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Quantize each sample (round to the nearest integer)</a:t>
            </a:r>
          </a:p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Image is represented as a matrix of integer values</a:t>
            </a:r>
          </a:p>
          <a:p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58" y="2895600"/>
            <a:ext cx="9144000" cy="367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006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an image?</a:t>
            </a:r>
            <a:endParaRPr dirty="0"/>
          </a:p>
        </p:txBody>
      </p:sp>
      <p:pic>
        <p:nvPicPr>
          <p:cNvPr id="5" name="couch-surfing.jpg" descr="couch-surf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669" y="1079557"/>
            <a:ext cx="7480663" cy="55004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120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an image?</a:t>
            </a:r>
            <a:endParaRPr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355668" y="1079557"/>
            <a:ext cx="7480664" cy="5500488"/>
            <a:chOff x="1506141" y="54104"/>
            <a:chExt cx="9179719" cy="6749793"/>
          </a:xfrm>
        </p:grpSpPr>
        <p:pic>
          <p:nvPicPr>
            <p:cNvPr id="12" name="couch-surfing-img.jpg" descr="couch-surfing-img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6141" y="54104"/>
              <a:ext cx="9179719" cy="67497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couch-surfing-sub.jpg" descr="couch-surfing-sub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0312" y="76795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Line"/>
            <p:cNvSpPr/>
            <p:nvPr/>
          </p:nvSpPr>
          <p:spPr>
            <a:xfrm flipV="1">
              <a:off x="5198353" y="767952"/>
              <a:ext cx="1121479" cy="2590448"/>
            </a:xfrm>
            <a:prstGeom prst="line">
              <a:avLst/>
            </a:prstGeom>
            <a:ln w="25400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5" name="Line"/>
            <p:cNvSpPr/>
            <p:nvPr/>
          </p:nvSpPr>
          <p:spPr>
            <a:xfrm flipV="1">
              <a:off x="5385877" y="2553821"/>
              <a:ext cx="2711870" cy="1018892"/>
            </a:xfrm>
            <a:prstGeom prst="line">
              <a:avLst/>
            </a:prstGeom>
            <a:ln w="25400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  <p:sp>
        <p:nvSpPr>
          <p:cNvPr id="16" name="Shape 667"/>
          <p:cNvSpPr txBox="1">
            <a:spLocks/>
          </p:cNvSpPr>
          <p:nvPr/>
        </p:nvSpPr>
        <p:spPr>
          <a:xfrm>
            <a:off x="9949348" y="1079557"/>
            <a:ext cx="2129636" cy="5500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 (color) image is a 3D tensor of numbers.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298649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6E963BFB-35E4-BC42-B2D5-DDF0C431C5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Torralba and Freeman, CVPR’12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C89057A0-87E9-474C-ADB0-1E6B79E2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219200"/>
            <a:ext cx="834707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3648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an image?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3731210" y="1079557"/>
            <a:ext cx="5840018" cy="5178520"/>
            <a:chOff x="3392163" y="1079557"/>
            <a:chExt cx="5840018" cy="5178520"/>
          </a:xfrm>
        </p:grpSpPr>
        <p:pic>
          <p:nvPicPr>
            <p:cNvPr id="10" name="couch-surfing-sub-r.jpg" descr="couch-surfing-sub-r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2163" y="395150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couch-surfing-sub-g.jpg" descr="couch-surfing-sub-g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202" y="395150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uch-surfing-sub-b.jpg" descr="couch-surfing-sub-b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5196" y="395150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3392163" y="1079557"/>
              <a:ext cx="5840016" cy="2228660"/>
              <a:chOff x="4435178" y="1047924"/>
              <a:chExt cx="5840016" cy="2228660"/>
            </a:xfrm>
          </p:grpSpPr>
          <p:sp>
            <p:nvSpPr>
              <p:cNvPr id="19" name="Red"/>
              <p:cNvSpPr/>
              <p:nvPr/>
            </p:nvSpPr>
            <p:spPr>
              <a:xfrm>
                <a:off x="4435178" y="1047924"/>
                <a:ext cx="1785938" cy="4414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r</a:t>
                </a:r>
                <a:r>
                  <a:rPr sz="2400" dirty="0">
                    <a:latin typeface="+mj-lt"/>
                  </a:rPr>
                  <a:t>ed</a:t>
                </a:r>
              </a:p>
            </p:txBody>
          </p:sp>
          <p:sp>
            <p:nvSpPr>
              <p:cNvPr id="20" name="Green"/>
              <p:cNvSpPr/>
              <p:nvPr/>
            </p:nvSpPr>
            <p:spPr>
              <a:xfrm>
                <a:off x="6461172" y="1047924"/>
                <a:ext cx="1786983" cy="4414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g</a:t>
                </a:r>
                <a:r>
                  <a:rPr sz="2400" dirty="0">
                    <a:latin typeface="+mj-lt"/>
                  </a:rPr>
                  <a:t>reen</a:t>
                </a:r>
              </a:p>
            </p:txBody>
          </p:sp>
          <p:sp>
            <p:nvSpPr>
              <p:cNvPr id="21" name="Blue"/>
              <p:cNvSpPr/>
              <p:nvPr/>
            </p:nvSpPr>
            <p:spPr>
              <a:xfrm>
                <a:off x="8488211" y="1047924"/>
                <a:ext cx="1786983" cy="4414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b</a:t>
                </a:r>
                <a:r>
                  <a:rPr sz="2400" dirty="0">
                    <a:latin typeface="+mj-lt"/>
                  </a:rPr>
                  <a:t>lue</a:t>
                </a:r>
              </a:p>
            </p:txBody>
          </p:sp>
          <p:pic>
            <p:nvPicPr>
              <p:cNvPr id="22" name="couch-surfing-sub-b-colorized.jpg" descr="couch-surfing-sub-b-colorized.jp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9256" y="1490646"/>
                <a:ext cx="1785938" cy="178593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" name="couch-surfing-sub-g-colorized.jpg" descr="couch-surfing-sub-g-colorized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62217" y="1490646"/>
                <a:ext cx="1785938" cy="178593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" name="couch-surfing-sub-r-colorized.jpg" descr="couch-surfing-sub-r-colorized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5178" y="1490646"/>
                <a:ext cx="1785938" cy="1785938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25" name="colorized for visualization"/>
            <p:cNvSpPr/>
            <p:nvPr/>
          </p:nvSpPr>
          <p:spPr>
            <a:xfrm>
              <a:off x="3392165" y="3390409"/>
              <a:ext cx="5840016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colorized for visualization</a:t>
              </a:r>
            </a:p>
          </p:txBody>
        </p:sp>
        <p:sp>
          <p:nvSpPr>
            <p:cNvPr id="26" name="actual intensity values per channel (quantized to 256 values)"/>
            <p:cNvSpPr/>
            <p:nvPr/>
          </p:nvSpPr>
          <p:spPr>
            <a:xfrm>
              <a:off x="3392163" y="5816609"/>
              <a:ext cx="5838971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actual intensity values per channel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6658" y="2456344"/>
            <a:ext cx="2272225" cy="2309598"/>
            <a:chOff x="554857" y="2504116"/>
            <a:chExt cx="2272225" cy="2309598"/>
          </a:xfrm>
        </p:grpSpPr>
        <p:pic>
          <p:nvPicPr>
            <p:cNvPr id="9" name="couch-surfing-sub.jpg" descr="couch-surfing-su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8001" y="2504116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color image patch"/>
            <p:cNvSpPr/>
            <p:nvPr/>
          </p:nvSpPr>
          <p:spPr>
            <a:xfrm>
              <a:off x="554857" y="4372246"/>
              <a:ext cx="227222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>
                  <a:latin typeface="+mj-lt"/>
                </a:rPr>
                <a:t>color image patch</a:t>
              </a:r>
            </a:p>
          </p:txBody>
        </p:sp>
      </p:grpSp>
      <p:sp>
        <p:nvSpPr>
          <p:cNvPr id="29" name="Shape 667"/>
          <p:cNvSpPr txBox="1">
            <a:spLocks/>
          </p:cNvSpPr>
          <p:nvPr/>
        </p:nvSpPr>
        <p:spPr>
          <a:xfrm>
            <a:off x="9949348" y="1079557"/>
            <a:ext cx="2129636" cy="5500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Each channel </a:t>
            </a:r>
          </a:p>
          <a:p>
            <a:pPr algn="ctr"/>
            <a:r>
              <a:rPr lang="en-US" sz="2400" dirty="0"/>
              <a:t>is a 2D array of numbers.</a:t>
            </a:r>
            <a:endParaRPr lang="en-US" sz="2400" u="sn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2062E3-82C2-FD41-BF3C-2121E9C7BD69}"/>
                  </a:ext>
                </a:extLst>
              </p14:cNvPr>
              <p14:cNvContentPartPr/>
              <p14:nvPr/>
            </p14:nvContentPartPr>
            <p14:xfrm>
              <a:off x="1829868" y="553023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2062E3-82C2-FD41-BF3C-2121E9C7BD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20868" y="552159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5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</a:pPr>
            <a:r>
              <a:rPr lang="en-US" sz="4000"/>
              <a:t>Images as functions</a:t>
            </a:r>
            <a:endParaRPr/>
          </a:p>
        </p:txBody>
      </p:sp>
      <p:sp>
        <p:nvSpPr>
          <p:cNvPr id="353" name="Google Shape;353;p38"/>
          <p:cNvSpPr txBox="1"/>
          <p:nvPr/>
        </p:nvSpPr>
        <p:spPr>
          <a:xfrm>
            <a:off x="1676400" y="914400"/>
            <a:ext cx="8910289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Image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function </a:t>
            </a:r>
            <a:r>
              <a:rPr lang="en-US" sz="3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742950" lvl="1" indent="-285750">
              <a:spcBef>
                <a:spcPts val="160"/>
              </a:spcBef>
              <a:buClr>
                <a:schemeClr val="dk1"/>
              </a:buClr>
              <a:buSzPts val="800"/>
            </a:pPr>
            <a:endParaRPr sz="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 y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gives the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intensity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position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 y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  <a:p>
            <a:pPr marL="742950" lvl="1" indent="-285750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Defined over a rectangle, with a finite range:</a:t>
            </a:r>
            <a:endParaRPr/>
          </a:p>
          <a:p>
            <a:pPr marL="1143000" lvl="2" indent="-228600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[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→ [0,255]</a:t>
            </a:r>
            <a:endParaRPr/>
          </a:p>
          <a:p>
            <a:pPr marL="742950" lvl="1" indent="-82550">
              <a:spcBef>
                <a:spcPts val="640"/>
              </a:spcBef>
              <a:buClr>
                <a:schemeClr val="dk1"/>
              </a:buClr>
              <a:buSzPts val="3200"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165100">
              <a:spcBef>
                <a:spcPts val="560"/>
              </a:spcBef>
              <a:buClr>
                <a:schemeClr val="dk1"/>
              </a:buClr>
              <a:buSzPts val="2800"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8"/>
          <p:cNvSpPr/>
          <p:nvPr/>
        </p:nvSpPr>
        <p:spPr>
          <a:xfrm rot="5400000">
            <a:off x="3733800" y="2667000"/>
            <a:ext cx="152400" cy="1524000"/>
          </a:xfrm>
          <a:prstGeom prst="rightBrace">
            <a:avLst>
              <a:gd name="adj1" fmla="val 47341"/>
              <a:gd name="adj2" fmla="val 43037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3352800" y="3429001"/>
            <a:ext cx="10438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8"/>
          <p:cNvSpPr/>
          <p:nvPr/>
        </p:nvSpPr>
        <p:spPr>
          <a:xfrm rot="5400000">
            <a:off x="5600700" y="2857500"/>
            <a:ext cx="76200" cy="1066800"/>
          </a:xfrm>
          <a:prstGeom prst="rightBrace">
            <a:avLst>
              <a:gd name="adj1" fmla="val 47341"/>
              <a:gd name="adj2" fmla="val 43037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5257801" y="3429000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17" y="3245132"/>
            <a:ext cx="3860800" cy="29769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09" y="4154677"/>
            <a:ext cx="3276600" cy="23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6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title"/>
          </p:nvPr>
        </p:nvSpPr>
        <p:spPr>
          <a:xfrm>
            <a:off x="1981200" y="-1524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z="4000" dirty="0"/>
              <a:t>Images as functions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676400" y="914400"/>
            <a:ext cx="8737600" cy="560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3200" b="1" dirty="0"/>
              <a:t>An Image </a:t>
            </a:r>
            <a:r>
              <a:rPr lang="en-US" sz="3200" dirty="0"/>
              <a:t>as a function </a:t>
            </a:r>
            <a:r>
              <a:rPr lang="en-US" sz="3200" i="1" dirty="0"/>
              <a:t>f</a:t>
            </a:r>
            <a:r>
              <a:rPr lang="en-US" sz="3200" dirty="0"/>
              <a:t> from </a:t>
            </a:r>
            <a:r>
              <a:rPr lang="en-US" sz="3200" dirty="0">
                <a:latin typeface="Times New Roman" pitchFamily="18" charset="0"/>
              </a:rPr>
              <a:t>R</a:t>
            </a:r>
            <a:r>
              <a:rPr lang="en-US" sz="3200" baseline="30000" dirty="0">
                <a:latin typeface="Times New Roman" pitchFamily="18" charset="0"/>
              </a:rPr>
              <a:t>2</a:t>
            </a:r>
            <a:r>
              <a:rPr lang="en-US" sz="3200" dirty="0"/>
              <a:t> to </a:t>
            </a:r>
            <a:r>
              <a:rPr lang="en-US" sz="3200" dirty="0">
                <a:latin typeface="Times New Roman" pitchFamily="18" charset="0"/>
              </a:rPr>
              <a:t>R</a:t>
            </a:r>
            <a:r>
              <a:rPr lang="en-US" sz="3200" baseline="30000" dirty="0">
                <a:latin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</a:rPr>
              <a:t>:</a:t>
            </a:r>
          </a:p>
          <a:p>
            <a:pPr marL="742950" lvl="1" indent="-285750" defTabSz="457200">
              <a:spcBef>
                <a:spcPct val="20000"/>
              </a:spcBef>
              <a:defRPr/>
            </a:pPr>
            <a:endParaRPr lang="en-US" sz="800" i="1" dirty="0">
              <a:latin typeface="Times New Roman" pitchFamily="18" charset="0"/>
            </a:endParaRPr>
          </a:p>
          <a:p>
            <a:pPr marL="742950" lvl="1" indent="-28575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i="1" dirty="0">
                <a:latin typeface="Times New Roman" pitchFamily="18" charset="0"/>
              </a:rPr>
              <a:t>f</a:t>
            </a:r>
            <a:r>
              <a:rPr lang="en-US" sz="3200" dirty="0">
                <a:latin typeface="Times New Roman" pitchFamily="18" charset="0"/>
              </a:rPr>
              <a:t>( </a:t>
            </a:r>
            <a:r>
              <a:rPr lang="en-US" sz="3200" i="1" dirty="0">
                <a:latin typeface="Times New Roman" pitchFamily="18" charset="0"/>
              </a:rPr>
              <a:t>x, y </a:t>
            </a:r>
            <a:r>
              <a:rPr lang="en-US" sz="3200" dirty="0">
                <a:latin typeface="Times New Roman" pitchFamily="18" charset="0"/>
              </a:rPr>
              <a:t>) </a:t>
            </a:r>
            <a:r>
              <a:rPr lang="en-US" sz="3200" dirty="0"/>
              <a:t>gives the </a:t>
            </a:r>
            <a:r>
              <a:rPr lang="en-US" sz="3200" b="1" dirty="0"/>
              <a:t>intensity</a:t>
            </a:r>
            <a:r>
              <a:rPr lang="en-US" sz="3200" dirty="0"/>
              <a:t> at position </a:t>
            </a:r>
            <a:r>
              <a:rPr lang="en-US" sz="3200" dirty="0">
                <a:latin typeface="Times New Roman" pitchFamily="18" charset="0"/>
              </a:rPr>
              <a:t>( </a:t>
            </a:r>
            <a:r>
              <a:rPr lang="en-US" sz="3200" i="1" dirty="0">
                <a:latin typeface="Times New Roman" pitchFamily="18" charset="0"/>
              </a:rPr>
              <a:t>x, y </a:t>
            </a:r>
            <a:r>
              <a:rPr lang="en-US" sz="3200" dirty="0">
                <a:latin typeface="Times New Roman" pitchFamily="18" charset="0"/>
              </a:rPr>
              <a:t>) </a:t>
            </a:r>
          </a:p>
          <a:p>
            <a:pPr marL="742950" lvl="1" indent="-28575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/>
              <a:t>Defined over a rectangle, with a finite range:</a:t>
            </a:r>
          </a:p>
          <a:p>
            <a:pPr marL="1143000" lvl="2" indent="-228600" defTabSz="457200">
              <a:spcBef>
                <a:spcPct val="20000"/>
              </a:spcBef>
              <a:defRPr/>
            </a:pPr>
            <a:r>
              <a:rPr lang="en-US" sz="2800" i="1" dirty="0">
                <a:latin typeface="Times New Roman" pitchFamily="18" charset="0"/>
              </a:rPr>
              <a:t>f</a:t>
            </a:r>
            <a:r>
              <a:rPr lang="en-US" sz="2800" dirty="0">
                <a:latin typeface="Times New Roman" pitchFamily="18" charset="0"/>
              </a:rPr>
              <a:t>: [</a:t>
            </a:r>
            <a:r>
              <a:rPr lang="en-US" sz="2800" i="1" dirty="0" err="1">
                <a:latin typeface="Times New Roman" pitchFamily="18" charset="0"/>
              </a:rPr>
              <a:t>a</a:t>
            </a:r>
            <a:r>
              <a:rPr lang="en-US" sz="2800" dirty="0" err="1">
                <a:latin typeface="Times New Roman" pitchFamily="18" charset="0"/>
              </a:rPr>
              <a:t>,</a:t>
            </a:r>
            <a:r>
              <a:rPr lang="en-US" sz="2800" i="1" dirty="0" err="1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] </a:t>
            </a:r>
            <a:r>
              <a:rPr lang="en-US" sz="2800" dirty="0">
                <a:latin typeface="Helvetica" pitchFamily="34" charset="0"/>
              </a:rPr>
              <a:t>x </a:t>
            </a:r>
            <a:r>
              <a:rPr lang="en-US" sz="2800" dirty="0">
                <a:latin typeface="Times New Roman" pitchFamily="18" charset="0"/>
              </a:rPr>
              <a:t>[</a:t>
            </a:r>
            <a:r>
              <a:rPr lang="en-US" sz="2800" i="1" dirty="0" err="1">
                <a:latin typeface="Times New Roman" pitchFamily="18" charset="0"/>
              </a:rPr>
              <a:t>c</a:t>
            </a:r>
            <a:r>
              <a:rPr lang="en-US" sz="2800" dirty="0" err="1">
                <a:latin typeface="Times New Roman" pitchFamily="18" charset="0"/>
              </a:rPr>
              <a:t>,</a:t>
            </a:r>
            <a:r>
              <a:rPr lang="en-US" sz="2800" i="1" dirty="0" err="1">
                <a:latin typeface="Times New Roman" pitchFamily="18" charset="0"/>
              </a:rPr>
              <a:t>d</a:t>
            </a:r>
            <a:r>
              <a:rPr lang="en-US" sz="2800" i="1" dirty="0">
                <a:latin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</a:rPr>
              <a:t>] </a:t>
            </a:r>
            <a:r>
              <a:rPr lang="en-US" sz="2800" dirty="0">
                <a:latin typeface="Times New Roman" pitchFamily="18" charset="0"/>
                <a:sym typeface="Wingdings" pitchFamily="2" charset="2"/>
              </a:rPr>
              <a:t> </a:t>
            </a:r>
            <a:r>
              <a:rPr lang="en-US" sz="2800" dirty="0">
                <a:latin typeface="Times New Roman" pitchFamily="18" charset="0"/>
              </a:rPr>
              <a:t>[0,255]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3200" dirty="0">
              <a:latin typeface="Times New Roman" pitchFamily="18" charset="0"/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2800" dirty="0"/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4495800" y="4572000"/>
          <a:ext cx="23622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6" name="Equation" r:id="rId4" imgW="1193760" imgH="698400" progId="Equation.3">
                  <p:embed/>
                </p:oleObj>
              </mc:Choice>
              <mc:Fallback>
                <p:oleObj name="Equation" r:id="rId4" imgW="1193760" imgH="69840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572000"/>
                        <a:ext cx="2362200" cy="139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752601" y="4978400"/>
            <a:ext cx="26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A color image: 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3733800" y="2667000"/>
            <a:ext cx="152400" cy="1524000"/>
          </a:xfrm>
          <a:prstGeom prst="rightBrace">
            <a:avLst>
              <a:gd name="adj1" fmla="val 47341"/>
              <a:gd name="adj2" fmla="val 430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52801" y="3429001"/>
            <a:ext cx="91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</a:t>
            </a:r>
          </a:p>
          <a:p>
            <a:r>
              <a:rPr lang="en-US" dirty="0"/>
              <a:t>support</a:t>
            </a:r>
          </a:p>
        </p:txBody>
      </p:sp>
      <p:sp>
        <p:nvSpPr>
          <p:cNvPr id="18" name="Right Brace 17"/>
          <p:cNvSpPr/>
          <p:nvPr/>
        </p:nvSpPr>
        <p:spPr>
          <a:xfrm rot="5400000">
            <a:off x="5600700" y="2857500"/>
            <a:ext cx="76200" cy="1066800"/>
          </a:xfrm>
          <a:prstGeom prst="rightBrace">
            <a:avLst>
              <a:gd name="adj1" fmla="val 47341"/>
              <a:gd name="adj2" fmla="val 430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57800" y="3429000"/>
            <a:ext cx="71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383890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Types of image transformations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8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types of image transformations can we do?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096000" y="1325563"/>
            <a:ext cx="0" cy="55324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232905" y="1396526"/>
            <a:ext cx="4153058" cy="5393022"/>
            <a:chOff x="1611419" y="1325563"/>
            <a:chExt cx="4153058" cy="5393022"/>
          </a:xfrm>
        </p:grpSpPr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6" y="1325563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1656" y="4303643"/>
              <a:ext cx="2754216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45" name="changes the pixel values"/>
            <p:cNvSpPr/>
            <p:nvPr/>
          </p:nvSpPr>
          <p:spPr>
            <a:xfrm>
              <a:off x="1611419" y="6277117"/>
              <a:ext cx="415305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dirty="0">
                  <a:latin typeface="+mj-lt"/>
                </a:rPr>
                <a:t>pixel </a:t>
              </a:r>
              <a:r>
                <a:rPr lang="en-US" sz="2400" i="1" dirty="0">
                  <a:latin typeface="+mj-lt"/>
                </a:rPr>
                <a:t>values</a:t>
              </a:r>
              <a:endParaRPr sz="2400" dirty="0">
                <a:latin typeface="+mj-l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rot="5400000">
              <a:off x="3260213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7355556" y="1394014"/>
            <a:ext cx="4360598" cy="5395535"/>
            <a:chOff x="6343101" y="1325880"/>
            <a:chExt cx="4360598" cy="5395535"/>
          </a:xfrm>
        </p:grpSpPr>
        <p:pic>
          <p:nvPicPr>
            <p:cNvPr id="48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7108" y="1325880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9" name="image.png" descr="image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651044">
              <a:off x="7009478" y="4485487"/>
              <a:ext cx="3027841" cy="1463167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50" name="changes the pixel location"/>
            <p:cNvSpPr/>
            <p:nvPr/>
          </p:nvSpPr>
          <p:spPr>
            <a:xfrm>
              <a:off x="6343101" y="6279947"/>
              <a:ext cx="436059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dirty="0">
                  <a:latin typeface="+mj-lt"/>
                </a:rPr>
                <a:t>pixel </a:t>
              </a:r>
              <a:r>
                <a:rPr lang="en-US" sz="2400" i="1" dirty="0">
                  <a:latin typeface="+mj-lt"/>
                </a:rPr>
                <a:t>locations</a:t>
              </a:r>
              <a:endParaRPr sz="2400" dirty="0">
                <a:latin typeface="+mj-lt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rot="5400000">
              <a:off x="8095665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iltering"/>
          <p:cNvSpPr/>
          <p:nvPr/>
        </p:nvSpPr>
        <p:spPr>
          <a:xfrm>
            <a:off x="459870" y="3508348"/>
            <a:ext cx="1075807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</a:t>
            </a:r>
            <a:r>
              <a:rPr sz="2400" dirty="0">
                <a:latin typeface="+mj-lt"/>
              </a:rPr>
              <a:t>iltering</a:t>
            </a:r>
          </a:p>
        </p:txBody>
      </p:sp>
      <p:sp>
        <p:nvSpPr>
          <p:cNvPr id="53" name="Warping"/>
          <p:cNvSpPr/>
          <p:nvPr/>
        </p:nvSpPr>
        <p:spPr>
          <a:xfrm>
            <a:off x="6651724" y="3508348"/>
            <a:ext cx="1114792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</a:t>
            </a:r>
            <a:r>
              <a:rPr sz="2400" dirty="0">
                <a:latin typeface="+mj-lt"/>
              </a:rPr>
              <a:t>arping</a:t>
            </a:r>
          </a:p>
        </p:txBody>
      </p:sp>
    </p:spTree>
    <p:extLst>
      <p:ext uri="{BB962C8B-B14F-4D97-AF65-F5344CB8AC3E}">
        <p14:creationId xmlns:p14="http://schemas.microsoft.com/office/powerpoint/2010/main" val="24458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types of image transformations can we do?</a:t>
            </a: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1232905" y="1396526"/>
            <a:ext cx="4153058" cy="5393022"/>
            <a:chOff x="1611419" y="1325563"/>
            <a:chExt cx="4153058" cy="5393022"/>
          </a:xfrm>
        </p:grpSpPr>
        <p:pic>
          <p:nvPicPr>
            <p:cNvPr id="14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656" y="1325563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15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1656" y="4303643"/>
              <a:ext cx="2754216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18" name="changes the pixel values"/>
            <p:cNvSpPr/>
            <p:nvPr/>
          </p:nvSpPr>
          <p:spPr>
            <a:xfrm>
              <a:off x="1611419" y="6277117"/>
              <a:ext cx="415305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i="1" dirty="0">
                  <a:latin typeface="+mj-lt"/>
                </a:rPr>
                <a:t>range</a:t>
              </a:r>
              <a:r>
                <a:rPr lang="en-US" sz="2400" dirty="0">
                  <a:latin typeface="+mj-lt"/>
                </a:rPr>
                <a:t> of image function</a:t>
              </a:r>
              <a:endParaRPr sz="2400" dirty="0">
                <a:latin typeface="+mj-lt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rot="5400000">
              <a:off x="3260213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7355556" y="1394014"/>
            <a:ext cx="4360598" cy="5395535"/>
            <a:chOff x="6343101" y="1325880"/>
            <a:chExt cx="4360598" cy="5395535"/>
          </a:xfrm>
        </p:grpSpPr>
        <p:pic>
          <p:nvPicPr>
            <p:cNvPr id="16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7108" y="1325880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17" name="image.png" descr="image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651044">
              <a:off x="7009478" y="4485487"/>
              <a:ext cx="3027841" cy="1463167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19" name="changes the pixel location"/>
            <p:cNvSpPr/>
            <p:nvPr/>
          </p:nvSpPr>
          <p:spPr>
            <a:xfrm>
              <a:off x="6343101" y="6279947"/>
              <a:ext cx="436059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i="1" dirty="0">
                  <a:latin typeface="+mj-lt"/>
                </a:rPr>
                <a:t>domain</a:t>
              </a:r>
              <a:r>
                <a:rPr lang="en-US" sz="2400" dirty="0">
                  <a:latin typeface="+mj-lt"/>
                </a:rPr>
                <a:t> of image function</a:t>
              </a:r>
              <a:endParaRPr sz="2400" dirty="0">
                <a:latin typeface="+mj-lt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5400000">
              <a:off x="8095665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>
            <a:off x="6096000" y="1325563"/>
            <a:ext cx="0" cy="55324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iltering"/>
          <p:cNvSpPr/>
          <p:nvPr/>
        </p:nvSpPr>
        <p:spPr>
          <a:xfrm>
            <a:off x="459870" y="3508348"/>
            <a:ext cx="1075807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</a:t>
            </a:r>
            <a:r>
              <a:rPr sz="2400" dirty="0">
                <a:latin typeface="+mj-lt"/>
              </a:rPr>
              <a:t>iltering</a:t>
            </a:r>
          </a:p>
        </p:txBody>
      </p:sp>
      <p:sp>
        <p:nvSpPr>
          <p:cNvPr id="36" name="Warping"/>
          <p:cNvSpPr/>
          <p:nvPr/>
        </p:nvSpPr>
        <p:spPr>
          <a:xfrm>
            <a:off x="6651724" y="3508348"/>
            <a:ext cx="1114792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</a:t>
            </a:r>
            <a:r>
              <a:rPr sz="2400" dirty="0">
                <a:latin typeface="+mj-lt"/>
              </a:rPr>
              <a:t>arping</a:t>
            </a:r>
          </a:p>
        </p:txBody>
      </p:sp>
      <p:pic>
        <p:nvPicPr>
          <p:cNvPr id="20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22" y="2190586"/>
            <a:ext cx="232172" cy="223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.pdf" descr="latex-image-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22" y="5160188"/>
            <a:ext cx="241102" cy="250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latex-image-5.pdf" descr="latex-image-5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34" y="3561138"/>
            <a:ext cx="2321719" cy="330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latex-image-6.pdf" descr="latex-image-6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2381" y="3561138"/>
            <a:ext cx="2321719" cy="330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1.pdf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173" y="2194560"/>
            <a:ext cx="232172" cy="223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173" y="5157216"/>
            <a:ext cx="241102" cy="2500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525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types of image filtering can we do?</a:t>
            </a:r>
            <a:endParaRPr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600704" y="1932796"/>
            <a:ext cx="4990590" cy="1828800"/>
            <a:chOff x="4039939" y="1755799"/>
            <a:chExt cx="4112122" cy="1506886"/>
          </a:xfrm>
        </p:grpSpPr>
        <p:sp>
          <p:nvSpPr>
            <p:cNvPr id="26" name="Square"/>
            <p:cNvSpPr/>
            <p:nvPr/>
          </p:nvSpPr>
          <p:spPr>
            <a:xfrm>
              <a:off x="5044529" y="2509242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" name="Square"/>
            <p:cNvSpPr/>
            <p:nvPr/>
          </p:nvSpPr>
          <p:spPr>
            <a:xfrm>
              <a:off x="4291086" y="225809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" name="Square"/>
            <p:cNvSpPr/>
            <p:nvPr/>
          </p:nvSpPr>
          <p:spPr>
            <a:xfrm>
              <a:off x="4291086" y="276038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" name="Square"/>
            <p:cNvSpPr/>
            <p:nvPr/>
          </p:nvSpPr>
          <p:spPr>
            <a:xfrm>
              <a:off x="4542234" y="225809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" name="Square"/>
            <p:cNvSpPr/>
            <p:nvPr/>
          </p:nvSpPr>
          <p:spPr>
            <a:xfrm>
              <a:off x="5295676" y="2258094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" name="Square"/>
            <p:cNvSpPr/>
            <p:nvPr/>
          </p:nvSpPr>
          <p:spPr>
            <a:xfrm>
              <a:off x="4291086" y="175579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" name="Square"/>
            <p:cNvSpPr/>
            <p:nvPr/>
          </p:nvSpPr>
          <p:spPr>
            <a:xfrm>
              <a:off x="5044529" y="2006947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7" name="Square"/>
            <p:cNvSpPr/>
            <p:nvPr/>
          </p:nvSpPr>
          <p:spPr>
            <a:xfrm>
              <a:off x="5044529" y="175579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8" name="Square"/>
            <p:cNvSpPr/>
            <p:nvPr/>
          </p:nvSpPr>
          <p:spPr>
            <a:xfrm>
              <a:off x="4039939" y="1755799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9" name="Square"/>
            <p:cNvSpPr/>
            <p:nvPr/>
          </p:nvSpPr>
          <p:spPr>
            <a:xfrm>
              <a:off x="4542234" y="1755799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0" name="Square"/>
            <p:cNvSpPr/>
            <p:nvPr/>
          </p:nvSpPr>
          <p:spPr>
            <a:xfrm>
              <a:off x="4039939" y="2006947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1" name="Square"/>
            <p:cNvSpPr/>
            <p:nvPr/>
          </p:nvSpPr>
          <p:spPr>
            <a:xfrm>
              <a:off x="5295676" y="1755799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2" name="Square"/>
            <p:cNvSpPr/>
            <p:nvPr/>
          </p:nvSpPr>
          <p:spPr>
            <a:xfrm>
              <a:off x="4793381" y="2760389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3" name="Square"/>
            <p:cNvSpPr/>
            <p:nvPr/>
          </p:nvSpPr>
          <p:spPr>
            <a:xfrm>
              <a:off x="4542234" y="276038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4" name="Square"/>
            <p:cNvSpPr/>
            <p:nvPr/>
          </p:nvSpPr>
          <p:spPr>
            <a:xfrm>
              <a:off x="5044529" y="3011537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5" name="Square"/>
            <p:cNvSpPr/>
            <p:nvPr/>
          </p:nvSpPr>
          <p:spPr>
            <a:xfrm>
              <a:off x="4039939" y="2760389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6" name="Square"/>
            <p:cNvSpPr/>
            <p:nvPr/>
          </p:nvSpPr>
          <p:spPr>
            <a:xfrm>
              <a:off x="4039939" y="3011537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7" name="Square"/>
            <p:cNvSpPr/>
            <p:nvPr/>
          </p:nvSpPr>
          <p:spPr>
            <a:xfrm>
              <a:off x="5044529" y="2760389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8" name="Square"/>
            <p:cNvSpPr/>
            <p:nvPr/>
          </p:nvSpPr>
          <p:spPr>
            <a:xfrm>
              <a:off x="4793381" y="2509242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9" name="Square"/>
            <p:cNvSpPr/>
            <p:nvPr/>
          </p:nvSpPr>
          <p:spPr>
            <a:xfrm>
              <a:off x="4793381" y="225809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0" name="Square"/>
            <p:cNvSpPr/>
            <p:nvPr/>
          </p:nvSpPr>
          <p:spPr>
            <a:xfrm>
              <a:off x="4542234" y="2509242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1" name="Square"/>
            <p:cNvSpPr/>
            <p:nvPr/>
          </p:nvSpPr>
          <p:spPr>
            <a:xfrm>
              <a:off x="5295676" y="2509242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2" name="Square"/>
            <p:cNvSpPr/>
            <p:nvPr/>
          </p:nvSpPr>
          <p:spPr>
            <a:xfrm>
              <a:off x="4291086" y="2509242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3" name="Square"/>
            <p:cNvSpPr/>
            <p:nvPr/>
          </p:nvSpPr>
          <p:spPr>
            <a:xfrm>
              <a:off x="4793381" y="3011537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4" name="Square"/>
            <p:cNvSpPr/>
            <p:nvPr/>
          </p:nvSpPr>
          <p:spPr>
            <a:xfrm>
              <a:off x="4793381" y="1755799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5" name="Square"/>
            <p:cNvSpPr/>
            <p:nvPr/>
          </p:nvSpPr>
          <p:spPr>
            <a:xfrm>
              <a:off x="4793381" y="2006947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6" name="Square"/>
            <p:cNvSpPr/>
            <p:nvPr/>
          </p:nvSpPr>
          <p:spPr>
            <a:xfrm>
              <a:off x="4291086" y="2006947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7" name="Square"/>
            <p:cNvSpPr/>
            <p:nvPr/>
          </p:nvSpPr>
          <p:spPr>
            <a:xfrm>
              <a:off x="4542234" y="2006947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8" name="Square"/>
            <p:cNvSpPr/>
            <p:nvPr/>
          </p:nvSpPr>
          <p:spPr>
            <a:xfrm>
              <a:off x="4039939" y="2509242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9" name="Square"/>
            <p:cNvSpPr/>
            <p:nvPr/>
          </p:nvSpPr>
          <p:spPr>
            <a:xfrm>
              <a:off x="5295676" y="3011537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0" name="Square"/>
            <p:cNvSpPr/>
            <p:nvPr/>
          </p:nvSpPr>
          <p:spPr>
            <a:xfrm>
              <a:off x="4542234" y="3011537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1" name="Square"/>
            <p:cNvSpPr/>
            <p:nvPr/>
          </p:nvSpPr>
          <p:spPr>
            <a:xfrm>
              <a:off x="4291086" y="3011537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2" name="Square"/>
            <p:cNvSpPr/>
            <p:nvPr/>
          </p:nvSpPr>
          <p:spPr>
            <a:xfrm>
              <a:off x="5295676" y="2006947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3" name="Square"/>
            <p:cNvSpPr/>
            <p:nvPr/>
          </p:nvSpPr>
          <p:spPr>
            <a:xfrm>
              <a:off x="5295676" y="276038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4" name="Square"/>
            <p:cNvSpPr/>
            <p:nvPr/>
          </p:nvSpPr>
          <p:spPr>
            <a:xfrm>
              <a:off x="5044529" y="225809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5" name="Square"/>
            <p:cNvSpPr/>
            <p:nvPr/>
          </p:nvSpPr>
          <p:spPr>
            <a:xfrm>
              <a:off x="4039939" y="2258094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grpSp>
          <p:nvGrpSpPr>
            <p:cNvPr id="66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67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68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69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0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1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2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3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4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5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6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7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8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9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0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1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2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3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4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5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6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7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8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9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0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1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2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3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4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5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6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7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8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9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0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1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2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grpSp>
          <p:nvGrpSpPr>
            <p:cNvPr id="103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104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5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6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7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8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9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0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1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2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3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4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5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6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7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8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9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0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1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2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3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4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5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6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7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8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9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0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1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2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3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4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5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6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7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8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9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grpSp>
          <p:nvGrpSpPr>
            <p:cNvPr id="140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141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2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3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4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5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6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7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8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9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0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1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2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3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4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5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6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7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8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9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0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1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2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3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4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5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6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7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8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9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0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1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2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3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4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5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6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sp>
          <p:nvSpPr>
            <p:cNvPr id="177" name="Square"/>
            <p:cNvSpPr/>
            <p:nvPr/>
          </p:nvSpPr>
          <p:spPr>
            <a:xfrm>
              <a:off x="4793381" y="2264792"/>
              <a:ext cx="251148" cy="251148"/>
            </a:xfrm>
            <a:prstGeom prst="rect">
              <a:avLst/>
            </a:prstGeom>
            <a:solidFill>
              <a:srgbClr val="000000">
                <a:alpha val="49803"/>
              </a:srgbClr>
            </a:solidFill>
            <a:ln w="50800">
              <a:solidFill>
                <a:srgbClr val="000000"/>
              </a:solidFill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178" name="Square"/>
            <p:cNvSpPr/>
            <p:nvPr/>
          </p:nvSpPr>
          <p:spPr>
            <a:xfrm>
              <a:off x="6645176" y="1755800"/>
              <a:ext cx="1506885" cy="1506885"/>
            </a:xfrm>
            <a:prstGeom prst="rect">
              <a:avLst/>
            </a:prstGeom>
            <a:solidFill>
              <a:srgbClr val="00510C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grpSp>
          <p:nvGrpSpPr>
            <p:cNvPr id="179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180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1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2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3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4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5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6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7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8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9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0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1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2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3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4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5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6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7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8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9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0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1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2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3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4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5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6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7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8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9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0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1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2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3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4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5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sp>
          <p:nvSpPr>
            <p:cNvPr id="216" name="Line"/>
            <p:cNvSpPr/>
            <p:nvPr/>
          </p:nvSpPr>
          <p:spPr>
            <a:xfrm flipH="1" flipV="1">
              <a:off x="5044529" y="2389807"/>
              <a:ext cx="2504777" cy="1"/>
            </a:xfrm>
            <a:prstGeom prst="line">
              <a:avLst/>
            </a:prstGeom>
            <a:ln w="38100">
              <a:solidFill>
                <a:srgbClr val="000000"/>
              </a:solidFill>
              <a:headEnd type="arrow"/>
            </a:ln>
          </p:spPr>
          <p:txBody>
            <a:bodyPr lIns="32146" rIns="32146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600703" y="4704032"/>
            <a:ext cx="4990589" cy="1828800"/>
            <a:chOff x="4039939" y="4416846"/>
            <a:chExt cx="4112122" cy="1506886"/>
          </a:xfrm>
        </p:grpSpPr>
        <p:sp>
          <p:nvSpPr>
            <p:cNvPr id="217" name="Square"/>
            <p:cNvSpPr/>
            <p:nvPr/>
          </p:nvSpPr>
          <p:spPr>
            <a:xfrm>
              <a:off x="5044529" y="517028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18" name="Square"/>
            <p:cNvSpPr/>
            <p:nvPr/>
          </p:nvSpPr>
          <p:spPr>
            <a:xfrm>
              <a:off x="4291086" y="4919141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19" name="Square"/>
            <p:cNvSpPr/>
            <p:nvPr/>
          </p:nvSpPr>
          <p:spPr>
            <a:xfrm>
              <a:off x="4291086" y="5421436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0" name="Square"/>
            <p:cNvSpPr/>
            <p:nvPr/>
          </p:nvSpPr>
          <p:spPr>
            <a:xfrm>
              <a:off x="4542234" y="4919141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1" name="Square"/>
            <p:cNvSpPr/>
            <p:nvPr/>
          </p:nvSpPr>
          <p:spPr>
            <a:xfrm>
              <a:off x="5295676" y="4919141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2" name="Square"/>
            <p:cNvSpPr/>
            <p:nvPr/>
          </p:nvSpPr>
          <p:spPr>
            <a:xfrm>
              <a:off x="4291086" y="4416846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3" name="Square"/>
            <p:cNvSpPr/>
            <p:nvPr/>
          </p:nvSpPr>
          <p:spPr>
            <a:xfrm>
              <a:off x="5044529" y="466799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4" name="Square"/>
            <p:cNvSpPr/>
            <p:nvPr/>
          </p:nvSpPr>
          <p:spPr>
            <a:xfrm>
              <a:off x="5044529" y="4416846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5" name="Square"/>
            <p:cNvSpPr/>
            <p:nvPr/>
          </p:nvSpPr>
          <p:spPr>
            <a:xfrm>
              <a:off x="4039939" y="4416846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6" name="Square"/>
            <p:cNvSpPr/>
            <p:nvPr/>
          </p:nvSpPr>
          <p:spPr>
            <a:xfrm>
              <a:off x="4542234" y="4416846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7" name="Square"/>
            <p:cNvSpPr/>
            <p:nvPr/>
          </p:nvSpPr>
          <p:spPr>
            <a:xfrm>
              <a:off x="4039939" y="4667994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8" name="Square"/>
            <p:cNvSpPr/>
            <p:nvPr/>
          </p:nvSpPr>
          <p:spPr>
            <a:xfrm>
              <a:off x="5295676" y="4416846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9" name="Square"/>
            <p:cNvSpPr/>
            <p:nvPr/>
          </p:nvSpPr>
          <p:spPr>
            <a:xfrm>
              <a:off x="4793381" y="5421436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0" name="Square"/>
            <p:cNvSpPr/>
            <p:nvPr/>
          </p:nvSpPr>
          <p:spPr>
            <a:xfrm>
              <a:off x="4542234" y="5421436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1" name="Square"/>
            <p:cNvSpPr/>
            <p:nvPr/>
          </p:nvSpPr>
          <p:spPr>
            <a:xfrm>
              <a:off x="5044529" y="567258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2" name="Square"/>
            <p:cNvSpPr/>
            <p:nvPr/>
          </p:nvSpPr>
          <p:spPr>
            <a:xfrm>
              <a:off x="4039939" y="5421436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3" name="Square"/>
            <p:cNvSpPr/>
            <p:nvPr/>
          </p:nvSpPr>
          <p:spPr>
            <a:xfrm>
              <a:off x="4039939" y="5672584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4" name="Square"/>
            <p:cNvSpPr/>
            <p:nvPr/>
          </p:nvSpPr>
          <p:spPr>
            <a:xfrm>
              <a:off x="5044529" y="5421436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5" name="Square"/>
            <p:cNvSpPr/>
            <p:nvPr/>
          </p:nvSpPr>
          <p:spPr>
            <a:xfrm>
              <a:off x="4793381" y="517028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6" name="Square"/>
            <p:cNvSpPr/>
            <p:nvPr/>
          </p:nvSpPr>
          <p:spPr>
            <a:xfrm>
              <a:off x="4793381" y="4919141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7" name="Square"/>
            <p:cNvSpPr/>
            <p:nvPr/>
          </p:nvSpPr>
          <p:spPr>
            <a:xfrm>
              <a:off x="4542234" y="517028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8" name="Square"/>
            <p:cNvSpPr/>
            <p:nvPr/>
          </p:nvSpPr>
          <p:spPr>
            <a:xfrm>
              <a:off x="5295676" y="5170289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9" name="Square"/>
            <p:cNvSpPr/>
            <p:nvPr/>
          </p:nvSpPr>
          <p:spPr>
            <a:xfrm>
              <a:off x="4291086" y="5170289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0" name="Square"/>
            <p:cNvSpPr/>
            <p:nvPr/>
          </p:nvSpPr>
          <p:spPr>
            <a:xfrm>
              <a:off x="4793381" y="5672584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1" name="Square"/>
            <p:cNvSpPr/>
            <p:nvPr/>
          </p:nvSpPr>
          <p:spPr>
            <a:xfrm>
              <a:off x="4793381" y="4416846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2" name="Square"/>
            <p:cNvSpPr/>
            <p:nvPr/>
          </p:nvSpPr>
          <p:spPr>
            <a:xfrm>
              <a:off x="4793381" y="4667994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3" name="Square"/>
            <p:cNvSpPr/>
            <p:nvPr/>
          </p:nvSpPr>
          <p:spPr>
            <a:xfrm>
              <a:off x="4291086" y="466799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4" name="Square"/>
            <p:cNvSpPr/>
            <p:nvPr/>
          </p:nvSpPr>
          <p:spPr>
            <a:xfrm>
              <a:off x="4542234" y="4667994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5" name="Square"/>
            <p:cNvSpPr/>
            <p:nvPr/>
          </p:nvSpPr>
          <p:spPr>
            <a:xfrm>
              <a:off x="4039939" y="5170289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6" name="Square"/>
            <p:cNvSpPr/>
            <p:nvPr/>
          </p:nvSpPr>
          <p:spPr>
            <a:xfrm>
              <a:off x="5295676" y="5672584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7" name="Square"/>
            <p:cNvSpPr/>
            <p:nvPr/>
          </p:nvSpPr>
          <p:spPr>
            <a:xfrm>
              <a:off x="4542234" y="5672584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8" name="Square"/>
            <p:cNvSpPr/>
            <p:nvPr/>
          </p:nvSpPr>
          <p:spPr>
            <a:xfrm>
              <a:off x="4291086" y="567258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9" name="Square"/>
            <p:cNvSpPr/>
            <p:nvPr/>
          </p:nvSpPr>
          <p:spPr>
            <a:xfrm>
              <a:off x="5295676" y="4667994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0" name="Square"/>
            <p:cNvSpPr/>
            <p:nvPr/>
          </p:nvSpPr>
          <p:spPr>
            <a:xfrm>
              <a:off x="5295676" y="5421436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1" name="Square"/>
            <p:cNvSpPr/>
            <p:nvPr/>
          </p:nvSpPr>
          <p:spPr>
            <a:xfrm>
              <a:off x="5044529" y="4919141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2" name="Square"/>
            <p:cNvSpPr/>
            <p:nvPr/>
          </p:nvSpPr>
          <p:spPr>
            <a:xfrm>
              <a:off x="4039939" y="4919141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3" name="Square"/>
            <p:cNvSpPr/>
            <p:nvPr/>
          </p:nvSpPr>
          <p:spPr>
            <a:xfrm>
              <a:off x="7649766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4" name="Square"/>
            <p:cNvSpPr/>
            <p:nvPr/>
          </p:nvSpPr>
          <p:spPr>
            <a:xfrm>
              <a:off x="6896323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5" name="Square"/>
            <p:cNvSpPr/>
            <p:nvPr/>
          </p:nvSpPr>
          <p:spPr>
            <a:xfrm>
              <a:off x="6896323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6" name="Square"/>
            <p:cNvSpPr/>
            <p:nvPr/>
          </p:nvSpPr>
          <p:spPr>
            <a:xfrm>
              <a:off x="7147471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7" name="Square"/>
            <p:cNvSpPr/>
            <p:nvPr/>
          </p:nvSpPr>
          <p:spPr>
            <a:xfrm>
              <a:off x="7900913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8" name="Square"/>
            <p:cNvSpPr/>
            <p:nvPr/>
          </p:nvSpPr>
          <p:spPr>
            <a:xfrm>
              <a:off x="6896323" y="441684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9" name="Square"/>
            <p:cNvSpPr/>
            <p:nvPr/>
          </p:nvSpPr>
          <p:spPr>
            <a:xfrm>
              <a:off x="7649766" y="466799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0" name="Square"/>
            <p:cNvSpPr/>
            <p:nvPr/>
          </p:nvSpPr>
          <p:spPr>
            <a:xfrm>
              <a:off x="7649766" y="441684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1" name="Square"/>
            <p:cNvSpPr/>
            <p:nvPr/>
          </p:nvSpPr>
          <p:spPr>
            <a:xfrm>
              <a:off x="6645176" y="441684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2" name="Square"/>
            <p:cNvSpPr/>
            <p:nvPr/>
          </p:nvSpPr>
          <p:spPr>
            <a:xfrm>
              <a:off x="7147471" y="4416846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3" name="Square"/>
            <p:cNvSpPr/>
            <p:nvPr/>
          </p:nvSpPr>
          <p:spPr>
            <a:xfrm>
              <a:off x="6645176" y="4667994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4" name="Square"/>
            <p:cNvSpPr/>
            <p:nvPr/>
          </p:nvSpPr>
          <p:spPr>
            <a:xfrm>
              <a:off x="7900913" y="441684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5" name="Square"/>
            <p:cNvSpPr/>
            <p:nvPr/>
          </p:nvSpPr>
          <p:spPr>
            <a:xfrm>
              <a:off x="7398618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6" name="Square"/>
            <p:cNvSpPr/>
            <p:nvPr/>
          </p:nvSpPr>
          <p:spPr>
            <a:xfrm>
              <a:off x="7147471" y="542143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7" name="Square"/>
            <p:cNvSpPr/>
            <p:nvPr/>
          </p:nvSpPr>
          <p:spPr>
            <a:xfrm>
              <a:off x="7649766" y="567258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8" name="Square"/>
            <p:cNvSpPr/>
            <p:nvPr/>
          </p:nvSpPr>
          <p:spPr>
            <a:xfrm>
              <a:off x="6645176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9" name="Square"/>
            <p:cNvSpPr/>
            <p:nvPr/>
          </p:nvSpPr>
          <p:spPr>
            <a:xfrm>
              <a:off x="6645176" y="567258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0" name="Square"/>
            <p:cNvSpPr/>
            <p:nvPr/>
          </p:nvSpPr>
          <p:spPr>
            <a:xfrm>
              <a:off x="7649766" y="542143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1" name="Square"/>
            <p:cNvSpPr/>
            <p:nvPr/>
          </p:nvSpPr>
          <p:spPr>
            <a:xfrm>
              <a:off x="7398618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2" name="Square"/>
            <p:cNvSpPr/>
            <p:nvPr/>
          </p:nvSpPr>
          <p:spPr>
            <a:xfrm>
              <a:off x="7398618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3" name="Square"/>
            <p:cNvSpPr/>
            <p:nvPr/>
          </p:nvSpPr>
          <p:spPr>
            <a:xfrm>
              <a:off x="7147471" y="5170289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4" name="Square"/>
            <p:cNvSpPr/>
            <p:nvPr/>
          </p:nvSpPr>
          <p:spPr>
            <a:xfrm>
              <a:off x="7900913" y="5170289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5" name="Square"/>
            <p:cNvSpPr/>
            <p:nvPr/>
          </p:nvSpPr>
          <p:spPr>
            <a:xfrm>
              <a:off x="6896323" y="5170289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6" name="Square"/>
            <p:cNvSpPr/>
            <p:nvPr/>
          </p:nvSpPr>
          <p:spPr>
            <a:xfrm>
              <a:off x="7398618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7" name="Square"/>
            <p:cNvSpPr/>
            <p:nvPr/>
          </p:nvSpPr>
          <p:spPr>
            <a:xfrm>
              <a:off x="7398618" y="4416846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8" name="Square"/>
            <p:cNvSpPr/>
            <p:nvPr/>
          </p:nvSpPr>
          <p:spPr>
            <a:xfrm>
              <a:off x="7398618" y="466799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9" name="Square"/>
            <p:cNvSpPr/>
            <p:nvPr/>
          </p:nvSpPr>
          <p:spPr>
            <a:xfrm>
              <a:off x="6896323" y="466799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0" name="Square"/>
            <p:cNvSpPr/>
            <p:nvPr/>
          </p:nvSpPr>
          <p:spPr>
            <a:xfrm>
              <a:off x="7147471" y="466799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1" name="Square"/>
            <p:cNvSpPr/>
            <p:nvPr/>
          </p:nvSpPr>
          <p:spPr>
            <a:xfrm>
              <a:off x="6645176" y="5170289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2" name="Square"/>
            <p:cNvSpPr/>
            <p:nvPr/>
          </p:nvSpPr>
          <p:spPr>
            <a:xfrm>
              <a:off x="7900913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3" name="Square"/>
            <p:cNvSpPr/>
            <p:nvPr/>
          </p:nvSpPr>
          <p:spPr>
            <a:xfrm>
              <a:off x="7147471" y="567258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4" name="Square"/>
            <p:cNvSpPr/>
            <p:nvPr/>
          </p:nvSpPr>
          <p:spPr>
            <a:xfrm>
              <a:off x="6896323" y="567258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5" name="Square"/>
            <p:cNvSpPr/>
            <p:nvPr/>
          </p:nvSpPr>
          <p:spPr>
            <a:xfrm>
              <a:off x="7900913" y="466799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6" name="Square"/>
            <p:cNvSpPr/>
            <p:nvPr/>
          </p:nvSpPr>
          <p:spPr>
            <a:xfrm>
              <a:off x="7900913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7" name="Square"/>
            <p:cNvSpPr/>
            <p:nvPr/>
          </p:nvSpPr>
          <p:spPr>
            <a:xfrm>
              <a:off x="7649766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8" name="Square"/>
            <p:cNvSpPr/>
            <p:nvPr/>
          </p:nvSpPr>
          <p:spPr>
            <a:xfrm>
              <a:off x="6645176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9" name="Square"/>
            <p:cNvSpPr/>
            <p:nvPr/>
          </p:nvSpPr>
          <p:spPr>
            <a:xfrm>
              <a:off x="7900913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0" name="Square"/>
            <p:cNvSpPr/>
            <p:nvPr/>
          </p:nvSpPr>
          <p:spPr>
            <a:xfrm>
              <a:off x="7147471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1" name="Square"/>
            <p:cNvSpPr/>
            <p:nvPr/>
          </p:nvSpPr>
          <p:spPr>
            <a:xfrm>
              <a:off x="7147471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2" name="Square"/>
            <p:cNvSpPr/>
            <p:nvPr/>
          </p:nvSpPr>
          <p:spPr>
            <a:xfrm>
              <a:off x="7398618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3" name="Square"/>
            <p:cNvSpPr/>
            <p:nvPr/>
          </p:nvSpPr>
          <p:spPr>
            <a:xfrm>
              <a:off x="6645176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4" name="Square"/>
            <p:cNvSpPr/>
            <p:nvPr/>
          </p:nvSpPr>
          <p:spPr>
            <a:xfrm>
              <a:off x="7147471" y="441684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5" name="Square"/>
            <p:cNvSpPr/>
            <p:nvPr/>
          </p:nvSpPr>
          <p:spPr>
            <a:xfrm>
              <a:off x="7900913" y="466799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6" name="Square"/>
            <p:cNvSpPr/>
            <p:nvPr/>
          </p:nvSpPr>
          <p:spPr>
            <a:xfrm>
              <a:off x="7900913" y="441684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7" name="Square"/>
            <p:cNvSpPr/>
            <p:nvPr/>
          </p:nvSpPr>
          <p:spPr>
            <a:xfrm>
              <a:off x="6896323" y="441684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8" name="Square"/>
            <p:cNvSpPr/>
            <p:nvPr/>
          </p:nvSpPr>
          <p:spPr>
            <a:xfrm>
              <a:off x="7398618" y="4416846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9" name="Square"/>
            <p:cNvSpPr/>
            <p:nvPr/>
          </p:nvSpPr>
          <p:spPr>
            <a:xfrm>
              <a:off x="6896323" y="4667994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0" name="Square"/>
            <p:cNvSpPr/>
            <p:nvPr/>
          </p:nvSpPr>
          <p:spPr>
            <a:xfrm>
              <a:off x="6645176" y="441684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1" name="Square"/>
            <p:cNvSpPr/>
            <p:nvPr/>
          </p:nvSpPr>
          <p:spPr>
            <a:xfrm>
              <a:off x="7649766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2" name="Square"/>
            <p:cNvSpPr/>
            <p:nvPr/>
          </p:nvSpPr>
          <p:spPr>
            <a:xfrm>
              <a:off x="7398618" y="542143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3" name="Square"/>
            <p:cNvSpPr/>
            <p:nvPr/>
          </p:nvSpPr>
          <p:spPr>
            <a:xfrm>
              <a:off x="7900913" y="567258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4" name="Square"/>
            <p:cNvSpPr/>
            <p:nvPr/>
          </p:nvSpPr>
          <p:spPr>
            <a:xfrm>
              <a:off x="6896323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5" name="Square"/>
            <p:cNvSpPr/>
            <p:nvPr/>
          </p:nvSpPr>
          <p:spPr>
            <a:xfrm>
              <a:off x="6896323" y="567258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6" name="Square"/>
            <p:cNvSpPr/>
            <p:nvPr/>
          </p:nvSpPr>
          <p:spPr>
            <a:xfrm>
              <a:off x="7900913" y="542143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7" name="Square"/>
            <p:cNvSpPr/>
            <p:nvPr/>
          </p:nvSpPr>
          <p:spPr>
            <a:xfrm>
              <a:off x="7649766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8" name="Square"/>
            <p:cNvSpPr/>
            <p:nvPr/>
          </p:nvSpPr>
          <p:spPr>
            <a:xfrm>
              <a:off x="7649766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9" name="Square"/>
            <p:cNvSpPr/>
            <p:nvPr/>
          </p:nvSpPr>
          <p:spPr>
            <a:xfrm>
              <a:off x="7398618" y="5170289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0" name="Square"/>
            <p:cNvSpPr/>
            <p:nvPr/>
          </p:nvSpPr>
          <p:spPr>
            <a:xfrm>
              <a:off x="6645176" y="5170289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1" name="Square"/>
            <p:cNvSpPr/>
            <p:nvPr/>
          </p:nvSpPr>
          <p:spPr>
            <a:xfrm>
              <a:off x="7147471" y="5170289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2" name="Square"/>
            <p:cNvSpPr/>
            <p:nvPr/>
          </p:nvSpPr>
          <p:spPr>
            <a:xfrm>
              <a:off x="7649766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3" name="Square"/>
            <p:cNvSpPr/>
            <p:nvPr/>
          </p:nvSpPr>
          <p:spPr>
            <a:xfrm>
              <a:off x="7649766" y="4416846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4" name="Square"/>
            <p:cNvSpPr/>
            <p:nvPr/>
          </p:nvSpPr>
          <p:spPr>
            <a:xfrm>
              <a:off x="7649766" y="466799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5" name="Square"/>
            <p:cNvSpPr/>
            <p:nvPr/>
          </p:nvSpPr>
          <p:spPr>
            <a:xfrm>
              <a:off x="7147471" y="466799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6" name="Square"/>
            <p:cNvSpPr/>
            <p:nvPr/>
          </p:nvSpPr>
          <p:spPr>
            <a:xfrm>
              <a:off x="7398618" y="466799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7" name="Square"/>
            <p:cNvSpPr/>
            <p:nvPr/>
          </p:nvSpPr>
          <p:spPr>
            <a:xfrm>
              <a:off x="6896323" y="5170289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8" name="Square"/>
            <p:cNvSpPr/>
            <p:nvPr/>
          </p:nvSpPr>
          <p:spPr>
            <a:xfrm>
              <a:off x="6645176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9" name="Square"/>
            <p:cNvSpPr/>
            <p:nvPr/>
          </p:nvSpPr>
          <p:spPr>
            <a:xfrm>
              <a:off x="7398618" y="567258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0" name="Square"/>
            <p:cNvSpPr/>
            <p:nvPr/>
          </p:nvSpPr>
          <p:spPr>
            <a:xfrm>
              <a:off x="7147471" y="567258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1" name="Square"/>
            <p:cNvSpPr/>
            <p:nvPr/>
          </p:nvSpPr>
          <p:spPr>
            <a:xfrm>
              <a:off x="6645176" y="466799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2" name="Square"/>
            <p:cNvSpPr/>
            <p:nvPr/>
          </p:nvSpPr>
          <p:spPr>
            <a:xfrm>
              <a:off x="6645176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3" name="Square"/>
            <p:cNvSpPr/>
            <p:nvPr/>
          </p:nvSpPr>
          <p:spPr>
            <a:xfrm>
              <a:off x="7900913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4" name="Square"/>
            <p:cNvSpPr/>
            <p:nvPr/>
          </p:nvSpPr>
          <p:spPr>
            <a:xfrm>
              <a:off x="6896323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5" name="Square"/>
            <p:cNvSpPr/>
            <p:nvPr/>
          </p:nvSpPr>
          <p:spPr>
            <a:xfrm>
              <a:off x="7398618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6" name="Square"/>
            <p:cNvSpPr/>
            <p:nvPr/>
          </p:nvSpPr>
          <p:spPr>
            <a:xfrm>
              <a:off x="6645176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7" name="Square"/>
            <p:cNvSpPr/>
            <p:nvPr/>
          </p:nvSpPr>
          <p:spPr>
            <a:xfrm>
              <a:off x="6645176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8" name="Square"/>
            <p:cNvSpPr/>
            <p:nvPr/>
          </p:nvSpPr>
          <p:spPr>
            <a:xfrm>
              <a:off x="6896323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9" name="Square"/>
            <p:cNvSpPr/>
            <p:nvPr/>
          </p:nvSpPr>
          <p:spPr>
            <a:xfrm>
              <a:off x="7649766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0" name="Square"/>
            <p:cNvSpPr/>
            <p:nvPr/>
          </p:nvSpPr>
          <p:spPr>
            <a:xfrm>
              <a:off x="6645176" y="441684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1" name="Square"/>
            <p:cNvSpPr/>
            <p:nvPr/>
          </p:nvSpPr>
          <p:spPr>
            <a:xfrm>
              <a:off x="7398618" y="466799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2" name="Square"/>
            <p:cNvSpPr/>
            <p:nvPr/>
          </p:nvSpPr>
          <p:spPr>
            <a:xfrm>
              <a:off x="7398618" y="441684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3" name="Square"/>
            <p:cNvSpPr/>
            <p:nvPr/>
          </p:nvSpPr>
          <p:spPr>
            <a:xfrm>
              <a:off x="7900913" y="441684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4" name="Square"/>
            <p:cNvSpPr/>
            <p:nvPr/>
          </p:nvSpPr>
          <p:spPr>
            <a:xfrm>
              <a:off x="6896323" y="4416846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5" name="Square"/>
            <p:cNvSpPr/>
            <p:nvPr/>
          </p:nvSpPr>
          <p:spPr>
            <a:xfrm>
              <a:off x="7900913" y="4667994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6" name="Square"/>
            <p:cNvSpPr/>
            <p:nvPr/>
          </p:nvSpPr>
          <p:spPr>
            <a:xfrm>
              <a:off x="7649766" y="441684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7" name="Square"/>
            <p:cNvSpPr/>
            <p:nvPr/>
          </p:nvSpPr>
          <p:spPr>
            <a:xfrm>
              <a:off x="7147471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8" name="Square"/>
            <p:cNvSpPr/>
            <p:nvPr/>
          </p:nvSpPr>
          <p:spPr>
            <a:xfrm>
              <a:off x="6896323" y="542143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9" name="Square"/>
            <p:cNvSpPr/>
            <p:nvPr/>
          </p:nvSpPr>
          <p:spPr>
            <a:xfrm>
              <a:off x="7398618" y="567258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0" name="Square"/>
            <p:cNvSpPr/>
            <p:nvPr/>
          </p:nvSpPr>
          <p:spPr>
            <a:xfrm>
              <a:off x="7900913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1" name="Square"/>
            <p:cNvSpPr/>
            <p:nvPr/>
          </p:nvSpPr>
          <p:spPr>
            <a:xfrm>
              <a:off x="7900913" y="567258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2" name="Square"/>
            <p:cNvSpPr/>
            <p:nvPr/>
          </p:nvSpPr>
          <p:spPr>
            <a:xfrm>
              <a:off x="7398618" y="542143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3" name="Square"/>
            <p:cNvSpPr/>
            <p:nvPr/>
          </p:nvSpPr>
          <p:spPr>
            <a:xfrm>
              <a:off x="7147471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4" name="Square"/>
            <p:cNvSpPr/>
            <p:nvPr/>
          </p:nvSpPr>
          <p:spPr>
            <a:xfrm>
              <a:off x="7147471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5" name="Square"/>
            <p:cNvSpPr/>
            <p:nvPr/>
          </p:nvSpPr>
          <p:spPr>
            <a:xfrm>
              <a:off x="6896323" y="5170289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6" name="Square"/>
            <p:cNvSpPr/>
            <p:nvPr/>
          </p:nvSpPr>
          <p:spPr>
            <a:xfrm>
              <a:off x="7649766" y="5170289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7" name="Square"/>
            <p:cNvSpPr/>
            <p:nvPr/>
          </p:nvSpPr>
          <p:spPr>
            <a:xfrm>
              <a:off x="6645176" y="5170289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8" name="Square"/>
            <p:cNvSpPr/>
            <p:nvPr/>
          </p:nvSpPr>
          <p:spPr>
            <a:xfrm>
              <a:off x="7147471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9" name="Square"/>
            <p:cNvSpPr/>
            <p:nvPr/>
          </p:nvSpPr>
          <p:spPr>
            <a:xfrm>
              <a:off x="7147471" y="4416846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0" name="Square"/>
            <p:cNvSpPr/>
            <p:nvPr/>
          </p:nvSpPr>
          <p:spPr>
            <a:xfrm>
              <a:off x="7147471" y="466799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1" name="Square"/>
            <p:cNvSpPr/>
            <p:nvPr/>
          </p:nvSpPr>
          <p:spPr>
            <a:xfrm>
              <a:off x="6645176" y="466799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2" name="Square"/>
            <p:cNvSpPr/>
            <p:nvPr/>
          </p:nvSpPr>
          <p:spPr>
            <a:xfrm>
              <a:off x="6896323" y="466799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3" name="Square"/>
            <p:cNvSpPr/>
            <p:nvPr/>
          </p:nvSpPr>
          <p:spPr>
            <a:xfrm>
              <a:off x="7900913" y="5170289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4" name="Square"/>
            <p:cNvSpPr/>
            <p:nvPr/>
          </p:nvSpPr>
          <p:spPr>
            <a:xfrm>
              <a:off x="7649766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5" name="Square"/>
            <p:cNvSpPr/>
            <p:nvPr/>
          </p:nvSpPr>
          <p:spPr>
            <a:xfrm>
              <a:off x="6896323" y="567258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6" name="Square"/>
            <p:cNvSpPr/>
            <p:nvPr/>
          </p:nvSpPr>
          <p:spPr>
            <a:xfrm>
              <a:off x="6645176" y="567258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7" name="Square"/>
            <p:cNvSpPr/>
            <p:nvPr/>
          </p:nvSpPr>
          <p:spPr>
            <a:xfrm>
              <a:off x="7649766" y="466799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8" name="Square"/>
            <p:cNvSpPr/>
            <p:nvPr/>
          </p:nvSpPr>
          <p:spPr>
            <a:xfrm>
              <a:off x="7649766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9" name="Square"/>
            <p:cNvSpPr/>
            <p:nvPr/>
          </p:nvSpPr>
          <p:spPr>
            <a:xfrm>
              <a:off x="7398618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60" name="Square"/>
            <p:cNvSpPr/>
            <p:nvPr/>
          </p:nvSpPr>
          <p:spPr>
            <a:xfrm>
              <a:off x="7900913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61" name="Square"/>
            <p:cNvSpPr/>
            <p:nvPr/>
          </p:nvSpPr>
          <p:spPr>
            <a:xfrm>
              <a:off x="4542235" y="4667994"/>
              <a:ext cx="753443" cy="753443"/>
            </a:xfrm>
            <a:prstGeom prst="rect">
              <a:avLst/>
            </a:prstGeom>
            <a:solidFill>
              <a:srgbClr val="000000">
                <a:alpha val="49803"/>
              </a:srgbClr>
            </a:solidFill>
            <a:ln w="50800">
              <a:solidFill>
                <a:srgbClr val="000000"/>
              </a:solidFill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62" name="Line"/>
            <p:cNvSpPr/>
            <p:nvPr/>
          </p:nvSpPr>
          <p:spPr>
            <a:xfrm flipH="1">
              <a:off x="5307955" y="5050855"/>
              <a:ext cx="2241352" cy="5582"/>
            </a:xfrm>
            <a:prstGeom prst="line">
              <a:avLst/>
            </a:prstGeom>
            <a:ln w="38100">
              <a:solidFill>
                <a:srgbClr val="000000"/>
              </a:solidFill>
              <a:headEnd type="arrow"/>
            </a:ln>
          </p:spPr>
          <p:txBody>
            <a:bodyPr lIns="32146" rIns="32146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sp>
        <p:nvSpPr>
          <p:cNvPr id="363" name="Point Operation"/>
          <p:cNvSpPr/>
          <p:nvPr/>
        </p:nvSpPr>
        <p:spPr>
          <a:xfrm>
            <a:off x="5085082" y="1333844"/>
            <a:ext cx="202183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sz="2400" dirty="0">
                <a:latin typeface="+mj-lt"/>
              </a:rPr>
              <a:t>Point Operation</a:t>
            </a:r>
          </a:p>
        </p:txBody>
      </p:sp>
      <p:sp>
        <p:nvSpPr>
          <p:cNvPr id="364" name="Neighborhood Operation"/>
          <p:cNvSpPr/>
          <p:nvPr/>
        </p:nvSpPr>
        <p:spPr>
          <a:xfrm>
            <a:off x="4508739" y="4124389"/>
            <a:ext cx="31745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sz="2400" dirty="0">
                <a:latin typeface="+mj-lt"/>
              </a:rPr>
              <a:t>Neighborhood Operation</a:t>
            </a:r>
          </a:p>
        </p:txBody>
      </p:sp>
      <p:sp>
        <p:nvSpPr>
          <p:cNvPr id="365" name="point processing"/>
          <p:cNvSpPr/>
          <p:nvPr/>
        </p:nvSpPr>
        <p:spPr>
          <a:xfrm>
            <a:off x="9200893" y="2542396"/>
            <a:ext cx="21005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sz="2400" dirty="0">
                <a:latin typeface="+mj-lt"/>
              </a:rPr>
              <a:t>point processing</a:t>
            </a:r>
          </a:p>
        </p:txBody>
      </p:sp>
      <p:sp>
        <p:nvSpPr>
          <p:cNvPr id="366" name="filtering"/>
          <p:cNvSpPr/>
          <p:nvPr/>
        </p:nvSpPr>
        <p:spPr>
          <a:xfrm>
            <a:off x="9604688" y="5313632"/>
            <a:ext cx="129291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400" dirty="0">
                <a:latin typeface="+mj-lt"/>
              </a:rPr>
              <a:t>“</a:t>
            </a:r>
            <a:r>
              <a:rPr sz="2400" dirty="0">
                <a:latin typeface="+mj-lt"/>
              </a:rPr>
              <a:t>filtering</a:t>
            </a:r>
            <a:r>
              <a:rPr lang="en-US" sz="2400" dirty="0">
                <a:latin typeface="+mj-lt"/>
              </a:rPr>
              <a:t>”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85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Point processing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7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sp>
        <p:nvSpPr>
          <p:cNvPr id="85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20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 Camera and World Geometry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2209800" y="1143000"/>
            <a:ext cx="78851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743202" y="1447800"/>
            <a:ext cx="3074881" cy="4247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latin typeface="Arial" panose="020B0604020202020204" pitchFamily="34" charset="0"/>
              </a:rPr>
              <a:t>How tall is this woman?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477000" y="4724400"/>
            <a:ext cx="2702984" cy="4247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latin typeface="Arial" panose="020B0604020202020204" pitchFamily="34" charset="0"/>
              </a:rPr>
              <a:t>Which ball is closer?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743200" y="2057400"/>
            <a:ext cx="3230372" cy="4247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latin typeface="Arial" panose="020B0604020202020204" pitchFamily="34" charset="0"/>
              </a:rPr>
              <a:t>How high is the camera?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743200" y="2667001"/>
            <a:ext cx="2514600" cy="7571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latin typeface="Arial" panose="020B0604020202020204" pitchFamily="34" charset="0"/>
              </a:rPr>
              <a:t>What is the camera rotation?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743200" y="3429001"/>
            <a:ext cx="2819400" cy="10895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latin typeface="Arial" panose="020B0604020202020204" pitchFamily="34" charset="0"/>
              </a:rPr>
              <a:t>What is the focal length of the camera?</a:t>
            </a:r>
          </a:p>
        </p:txBody>
      </p:sp>
    </p:spTree>
    <p:extLst>
      <p:ext uri="{BB962C8B-B14F-4D97-AF65-F5344CB8AC3E}">
        <p14:creationId xmlns:p14="http://schemas.microsoft.com/office/powerpoint/2010/main" val="154043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2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614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69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6.pdf" descr="latex-image-6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28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6.pdf" descr="latex-image-6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7.pdf" descr="latex-image-7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097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6.pdf" descr="latex-image-6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7.pdf" descr="latex-image-7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8.pdf" descr="latex-image-8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74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Many other types of point processing</a:t>
            </a:r>
            <a:endParaRPr dirty="0"/>
          </a:p>
        </p:txBody>
      </p:sp>
      <p:grpSp>
        <p:nvGrpSpPr>
          <p:cNvPr id="35" name="Group 34"/>
          <p:cNvGrpSpPr/>
          <p:nvPr/>
        </p:nvGrpSpPr>
        <p:grpSpPr>
          <a:xfrm>
            <a:off x="91272" y="1676945"/>
            <a:ext cx="12009455" cy="4399593"/>
            <a:chOff x="91273" y="1448549"/>
            <a:chExt cx="12009455" cy="4399593"/>
          </a:xfrm>
        </p:grpSpPr>
        <p:grpSp>
          <p:nvGrpSpPr>
            <p:cNvPr id="36" name="Group 35"/>
            <p:cNvGrpSpPr/>
            <p:nvPr/>
          </p:nvGrpSpPr>
          <p:grpSpPr>
            <a:xfrm>
              <a:off x="91273" y="1448549"/>
              <a:ext cx="12009455" cy="3960903"/>
              <a:chOff x="182545" y="1414965"/>
              <a:chExt cx="12009455" cy="3960903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37"/>
              <a:stretch/>
            </p:blipFill>
            <p:spPr>
              <a:xfrm>
                <a:off x="182545" y="1414966"/>
                <a:ext cx="5943600" cy="3960902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37"/>
              <a:stretch/>
            </p:blipFill>
            <p:spPr>
              <a:xfrm>
                <a:off x="6234892" y="1414965"/>
                <a:ext cx="5957108" cy="3960903"/>
              </a:xfrm>
              <a:prstGeom prst="rect">
                <a:avLst/>
              </a:prstGeom>
            </p:spPr>
          </p:pic>
        </p:grpSp>
        <p:sp>
          <p:nvSpPr>
            <p:cNvPr id="37" name="Shape 667"/>
            <p:cNvSpPr txBox="1">
              <a:spLocks/>
            </p:cNvSpPr>
            <p:nvPr/>
          </p:nvSpPr>
          <p:spPr>
            <a:xfrm>
              <a:off x="91273" y="5409453"/>
              <a:ext cx="5943599" cy="4386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camera output</a:t>
              </a:r>
            </a:p>
          </p:txBody>
        </p:sp>
        <p:sp>
          <p:nvSpPr>
            <p:cNvPr id="38" name="Shape 667"/>
            <p:cNvSpPr txBox="1">
              <a:spLocks/>
            </p:cNvSpPr>
            <p:nvPr/>
          </p:nvSpPr>
          <p:spPr>
            <a:xfrm>
              <a:off x="6150374" y="5409452"/>
              <a:ext cx="5943599" cy="4386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image after stylistic </a:t>
              </a:r>
              <a:r>
                <a:rPr lang="en-US" sz="2400" dirty="0" err="1"/>
                <a:t>tonemapping</a:t>
              </a:r>
              <a:endParaRPr lang="en-US" sz="2400" dirty="0"/>
            </a:p>
          </p:txBody>
        </p:sp>
      </p:grpSp>
      <p:sp>
        <p:nvSpPr>
          <p:cNvPr id="49" name="Shape 667"/>
          <p:cNvSpPr txBox="1">
            <a:spLocks/>
          </p:cNvSpPr>
          <p:nvPr/>
        </p:nvSpPr>
        <p:spPr>
          <a:xfrm>
            <a:off x="0" y="6440993"/>
            <a:ext cx="12192000" cy="417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/>
              <a:t>[Bae et al., SIGGRAPH 2006]</a:t>
            </a:r>
            <a:endParaRPr lang="en-US" sz="2000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32604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Many other types of point processing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AE198-409A-4F47-A4ED-B56BB6635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06" y="1325563"/>
            <a:ext cx="8967787" cy="54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660" y="1079475"/>
            <a:ext cx="10458450" cy="1828800"/>
          </a:xfrm>
        </p:spPr>
        <p:txBody>
          <a:bodyPr/>
          <a:lstStyle/>
          <a:p>
            <a:r>
              <a:rPr lang="en-US" dirty="0"/>
              <a:t>Histogram of an image provides the frequency of the brightness (intensity) value in the image.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62400" y="2911588"/>
            <a:ext cx="4267200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def</a:t>
            </a:r>
            <a:r>
              <a:rPr lang="en-US" sz="2400" dirty="0"/>
              <a:t> histogram(</a:t>
            </a:r>
            <a:r>
              <a:rPr lang="en-US" sz="2400" dirty="0" err="1"/>
              <a:t>im</a:t>
            </a:r>
            <a:r>
              <a:rPr lang="en-US" sz="2400" dirty="0"/>
              <a:t>):</a:t>
            </a:r>
          </a:p>
          <a:p>
            <a:r>
              <a:rPr lang="en-US" sz="2400" dirty="0"/>
              <a:t>      h = </a:t>
            </a:r>
            <a:r>
              <a:rPr lang="en-US" sz="2400" dirty="0" err="1"/>
              <a:t>np.zeros</a:t>
            </a:r>
            <a:r>
              <a:rPr lang="en-US" sz="2400" dirty="0"/>
              <a:t>(255)</a:t>
            </a:r>
          </a:p>
          <a:p>
            <a:r>
              <a:rPr lang="en-US" sz="2400" dirty="0"/>
              <a:t>      for row in </a:t>
            </a:r>
            <a:r>
              <a:rPr lang="en-US" sz="2400" dirty="0" err="1"/>
              <a:t>im.shape</a:t>
            </a:r>
            <a:r>
              <a:rPr lang="en-US" sz="2400" dirty="0"/>
              <a:t>[0]:</a:t>
            </a:r>
          </a:p>
          <a:p>
            <a:r>
              <a:rPr lang="en-US" sz="2400" dirty="0"/>
              <a:t>            for col in </a:t>
            </a:r>
            <a:r>
              <a:rPr lang="en-US" sz="2400" dirty="0" err="1"/>
              <a:t>im.shape</a:t>
            </a:r>
            <a:r>
              <a:rPr lang="en-US" sz="2400" dirty="0"/>
              <a:t>[1]:</a:t>
            </a:r>
          </a:p>
          <a:p>
            <a:r>
              <a:rPr lang="en-US" sz="2400" dirty="0"/>
              <a:t>                 </a:t>
            </a:r>
            <a:r>
              <a:rPr lang="en-US" sz="2400" dirty="0" err="1"/>
              <a:t>val</a:t>
            </a:r>
            <a:r>
              <a:rPr lang="en-US" sz="2400" dirty="0"/>
              <a:t> = </a:t>
            </a:r>
            <a:r>
              <a:rPr lang="en-US" sz="2400" dirty="0" err="1"/>
              <a:t>im</a:t>
            </a:r>
            <a:r>
              <a:rPr lang="en-US" sz="2400" dirty="0"/>
              <a:t>[row, col]</a:t>
            </a:r>
          </a:p>
          <a:p>
            <a:r>
              <a:rPr lang="en-US" sz="2400" dirty="0"/>
              <a:t>                 h[</a:t>
            </a:r>
            <a:r>
              <a:rPr lang="en-US" sz="2400" dirty="0" err="1"/>
              <a:t>val</a:t>
            </a:r>
            <a:r>
              <a:rPr lang="en-US" sz="2400" dirty="0"/>
              <a:t>] += 1</a:t>
            </a:r>
          </a:p>
        </p:txBody>
      </p:sp>
    </p:spTree>
    <p:extLst>
      <p:ext uri="{BB962C8B-B14F-4D97-AF65-F5344CB8AC3E}">
        <p14:creationId xmlns:p14="http://schemas.microsoft.com/office/powerpoint/2010/main" val="427392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2414" y="2208214"/>
            <a:ext cx="3455987" cy="228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209801"/>
            <a:ext cx="297180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15"/>
          <p:cNvSpPr>
            <a:spLocks noChangeArrowheads="1"/>
          </p:cNvSpPr>
          <p:nvPr/>
        </p:nvSpPr>
        <p:spPr bwMode="auto">
          <a:xfrm>
            <a:off x="8489951" y="6613526"/>
            <a:ext cx="20040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prstClr val="black"/>
                </a:solidFill>
                <a:latin typeface="EngraversGothic BT Regular" charset="0"/>
              </a:rPr>
              <a:t>Figures © Stephen E. Palmer, 2002</a:t>
            </a:r>
          </a:p>
        </p:txBody>
      </p:sp>
      <p:sp>
        <p:nvSpPr>
          <p:cNvPr id="29701" name="Rectangle 16"/>
          <p:cNvSpPr>
            <a:spLocks noGrp="1" noChangeArrowheads="1"/>
          </p:cNvSpPr>
          <p:nvPr>
            <p:ph type="title"/>
          </p:nvPr>
        </p:nvSpPr>
        <p:spPr>
          <a:xfrm>
            <a:off x="2133600" y="76200"/>
            <a:ext cx="8534400" cy="838200"/>
          </a:xfrm>
        </p:spPr>
        <p:txBody>
          <a:bodyPr/>
          <a:lstStyle/>
          <a:p>
            <a:pPr eaLnBrk="1" hangingPunct="1"/>
            <a:r>
              <a:rPr lang="en-US" sz="3000"/>
              <a:t>Dimensionality Reduction Machine (3D to 2D)</a:t>
            </a:r>
          </a:p>
        </p:txBody>
      </p:sp>
      <p:sp>
        <p:nvSpPr>
          <p:cNvPr id="29702" name="Text Box 18"/>
          <p:cNvSpPr txBox="1">
            <a:spLocks noChangeArrowheads="1"/>
          </p:cNvSpPr>
          <p:nvPr/>
        </p:nvSpPr>
        <p:spPr bwMode="auto">
          <a:xfrm>
            <a:off x="3200401" y="1371600"/>
            <a:ext cx="160492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i="1">
                <a:solidFill>
                  <a:prstClr val="black"/>
                </a:solidFill>
                <a:latin typeface="Arial" panose="020B0604020202020204" pitchFamily="34" charset="0"/>
              </a:rPr>
              <a:t>3D world</a:t>
            </a:r>
          </a:p>
        </p:txBody>
      </p:sp>
      <p:sp>
        <p:nvSpPr>
          <p:cNvPr id="29703" name="Text Box 19"/>
          <p:cNvSpPr txBox="1">
            <a:spLocks noChangeArrowheads="1"/>
          </p:cNvSpPr>
          <p:nvPr/>
        </p:nvSpPr>
        <p:spPr bwMode="auto">
          <a:xfrm>
            <a:off x="7543800" y="1371600"/>
            <a:ext cx="17251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i="1">
                <a:solidFill>
                  <a:prstClr val="black"/>
                </a:solidFill>
                <a:latin typeface="Arial" panose="020B0604020202020204" pitchFamily="34" charset="0"/>
              </a:rPr>
              <a:t>2D image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791200" y="31242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017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1"/>
            <a:ext cx="10058400" cy="5058710"/>
          </a:xfrm>
        </p:spPr>
        <p:txBody>
          <a:bodyPr/>
          <a:lstStyle/>
          <a:p>
            <a:r>
              <a:rPr lang="en-US" sz="2800" dirty="0"/>
              <a:t>Histogram captures the distribution of gray levels in the image. </a:t>
            </a:r>
          </a:p>
          <a:p>
            <a:r>
              <a:rPr lang="en-US" sz="2800" dirty="0"/>
              <a:t>How frequently each gray level occurs in the image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170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1" y="2493947"/>
            <a:ext cx="5271185" cy="379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478" y="2503886"/>
            <a:ext cx="424652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1143001"/>
            <a:ext cx="9144000" cy="36769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5820" y="4842539"/>
            <a:ext cx="10972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charset="0"/>
              </a:rPr>
              <a:t>Histograms help us detect particular features in images, for example: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Helvetica" charset="0"/>
              </a:rPr>
              <a:t>Sky: smooth coloration denotes consistency in image, consistent with the image of a sky.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Helvetica" charset="0"/>
              </a:rPr>
              <a:t>Grass: a jagged histogram shows wide ranging variety in coloration, consistent with the shadows of a grass field.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68818" y="6550224"/>
            <a:ext cx="3399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Dr. Mubarak Shah, cs131</a:t>
            </a:r>
          </a:p>
        </p:txBody>
      </p:sp>
    </p:spTree>
    <p:extLst>
      <p:ext uri="{BB962C8B-B14F-4D97-AF65-F5344CB8AC3E}">
        <p14:creationId xmlns:p14="http://schemas.microsoft.com/office/powerpoint/2010/main" val="14685352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24246"/>
            <a:ext cx="8229600" cy="447787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0" y="6550224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</a:t>
            </a:r>
            <a:r>
              <a:rPr lang="en-US" sz="1400"/>
              <a:t>: Dr. </a:t>
            </a:r>
            <a:r>
              <a:rPr lang="en-US" sz="1400" dirty="0"/>
              <a:t>Mubarak Shah</a:t>
            </a:r>
          </a:p>
        </p:txBody>
      </p:sp>
    </p:spTree>
    <p:extLst>
      <p:ext uri="{BB962C8B-B14F-4D97-AF65-F5344CB8AC3E}">
        <p14:creationId xmlns:p14="http://schemas.microsoft.com/office/powerpoint/2010/main" val="40073174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</a:t>
            </a:r>
            <a:r>
              <a:rPr lang="mr-IN" dirty="0"/>
              <a:t>–</a:t>
            </a:r>
            <a:r>
              <a:rPr lang="en-US" dirty="0"/>
              <a:t> use case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16" y="2812257"/>
            <a:ext cx="3917484" cy="3382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DC490-98B8-074B-BB30-37775A2447EF}" type="slidenum">
              <a:rPr lang="en-US" smtClean="0"/>
              <a:pPr/>
              <a:t>173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51" y="1139280"/>
            <a:ext cx="7404298" cy="1451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97720" y="6488669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Dr. Mubarak Shah</a:t>
            </a:r>
          </a:p>
        </p:txBody>
      </p:sp>
    </p:spTree>
    <p:extLst>
      <p:ext uri="{BB962C8B-B14F-4D97-AF65-F5344CB8AC3E}">
        <p14:creationId xmlns:p14="http://schemas.microsoft.com/office/powerpoint/2010/main" val="36424510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242887" y="274638"/>
            <a:ext cx="115585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</a:pPr>
            <a:r>
              <a:rPr lang="en-US" sz="3959" dirty="0">
                <a:latin typeface="Helvetica Neue" charset="0"/>
                <a:ea typeface="Helvetica Neue" charset="0"/>
                <a:cs typeface="Helvetica Neue" charset="0"/>
              </a:rPr>
              <a:t>Histograms are a type of image function</a:t>
            </a:r>
            <a:endParaRPr sz="3959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1" name="Google Shape;381;p40"/>
          <p:cNvSpPr txBox="1"/>
          <p:nvPr/>
        </p:nvSpPr>
        <p:spPr>
          <a:xfrm>
            <a:off x="457199" y="1567200"/>
            <a:ext cx="11129963" cy="3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9250">
              <a:buSzPts val="1900"/>
              <a:buFont typeface="Calibri"/>
              <a:buChar char="●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Calibri"/>
              </a:rPr>
              <a:t>Histogram can be seen as another f: region → vector mapping.</a:t>
            </a:r>
            <a:endParaRPr sz="3200" dirty="0"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  <a:p>
            <a:pPr marL="457200"/>
            <a:endParaRPr sz="3200" dirty="0"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  <a:p>
            <a:pPr marL="457200" indent="-349250">
              <a:buSzPts val="1900"/>
              <a:buFont typeface="Calibri"/>
              <a:buChar char="●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Calibri"/>
              </a:rPr>
              <a:t>In recognition tasks for computer vision, </a:t>
            </a:r>
            <a:r>
              <a:rPr lang="en-US" sz="3200" i="1" dirty="0">
                <a:latin typeface="Helvetica Neue" charset="0"/>
                <a:ea typeface="Helvetica Neue" charset="0"/>
                <a:cs typeface="Helvetica Neue" charset="0"/>
                <a:sym typeface="Calibri"/>
              </a:rPr>
              <a:t>image representation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Calibri"/>
              </a:rPr>
              <a:t>typically plays a critical role. </a:t>
            </a:r>
            <a:endParaRPr sz="3200" dirty="0"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  <a:p>
            <a:pPr marL="457200"/>
            <a:endParaRPr sz="3200" dirty="0"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  <a:p>
            <a:pPr marL="457200" indent="-349250">
              <a:buSzPts val="1900"/>
              <a:buFont typeface="Calibri"/>
              <a:buChar char="●"/>
            </a:pPr>
            <a:r>
              <a:rPr lang="en-US" sz="3200" dirty="0">
                <a:latin typeface="Helvetica Neue" charset="0"/>
                <a:ea typeface="Helvetica Neue" charset="0"/>
                <a:cs typeface="Helvetica Neue" charset="0"/>
                <a:sym typeface="Calibri"/>
              </a:rPr>
              <a:t>Throughout the course, we'll progressively discuss more powerful representation extraction techniques.</a:t>
            </a:r>
            <a:endParaRPr sz="3200" dirty="0"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0666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Projection can be tricky…</a:t>
            </a:r>
          </a:p>
        </p:txBody>
      </p:sp>
      <p:pic>
        <p:nvPicPr>
          <p:cNvPr id="30723" name="Picture 20" descr="Julian Beever chalk arti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885951"/>
            <a:ext cx="6429376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9175750" y="1"/>
            <a:ext cx="14918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</a:rPr>
              <a:t>Slide source: Seitz</a:t>
            </a:r>
          </a:p>
        </p:txBody>
      </p:sp>
    </p:spTree>
    <p:extLst>
      <p:ext uri="{BB962C8B-B14F-4D97-AF65-F5344CB8AC3E}">
        <p14:creationId xmlns:p14="http://schemas.microsoft.com/office/powerpoint/2010/main" val="954064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idewalk art glob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905000"/>
            <a:ext cx="6400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Projection can be tricky…</a:t>
            </a:r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9175750" y="1"/>
            <a:ext cx="14918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</a:rPr>
              <a:t>Slide source: Seitz</a:t>
            </a:r>
          </a:p>
        </p:txBody>
      </p:sp>
    </p:spTree>
    <p:extLst>
      <p:ext uri="{BB962C8B-B14F-4D97-AF65-F5344CB8AC3E}">
        <p14:creationId xmlns:p14="http://schemas.microsoft.com/office/powerpoint/2010/main" val="185400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Image formation</a:t>
            </a:r>
            <a:endParaRPr/>
          </a:p>
        </p:txBody>
      </p:sp>
      <p:sp>
        <p:nvSpPr>
          <p:cNvPr id="132" name="Google Shape;132;p8"/>
          <p:cNvSpPr txBox="1">
            <a:spLocks noGrp="1"/>
          </p:cNvSpPr>
          <p:nvPr>
            <p:ph type="body" idx="1"/>
          </p:nvPr>
        </p:nvSpPr>
        <p:spPr>
          <a:xfrm>
            <a:off x="1066800" y="990600"/>
            <a:ext cx="91440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t" anchorCtr="0" compatLnSpc="1">
            <a:prstTxWarp prst="textNoShape">
              <a:avLst/>
            </a:prstTxWarp>
            <a:normAutofit/>
          </a:bodyPr>
          <a:lstStyle/>
          <a:p>
            <a:pPr marL="342887" indent="-3428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dirty="0"/>
              <a:t>How are objects in the world captured in an image?</a:t>
            </a:r>
            <a:endParaRPr dirty="0"/>
          </a:p>
          <a:p>
            <a:pPr marL="742920" lvl="1" indent="-285738">
              <a:spcBef>
                <a:spcPts val="640"/>
              </a:spcBef>
              <a:spcAft>
                <a:spcPts val="0"/>
              </a:spcAft>
              <a:buSzPts val="2800"/>
            </a:pPr>
            <a:r>
              <a:rPr lang="en-US" sz="3200" dirty="0"/>
              <a:t>Mapping between image and world coordinates</a:t>
            </a:r>
            <a:endParaRPr dirty="0"/>
          </a:p>
        </p:txBody>
      </p:sp>
      <p:sp>
        <p:nvSpPr>
          <p:cNvPr id="133" name="Google Shape;133;p8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-US">
                <a:solidFill>
                  <a:srgbClr val="000000"/>
                </a:solidFill>
              </a:rPr>
              <a:pPr/>
              <a:t>2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1524000" y="6553200"/>
            <a:ext cx="36576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fontAlgn="base"/>
            <a:r>
              <a:rPr lang="en-US" sz="1400">
                <a:solidFill>
                  <a:srgbClr val="292934"/>
                </a:solidFill>
                <a:latin typeface="Arial"/>
                <a:ea typeface="Arial"/>
                <a:sym typeface="Arial"/>
              </a:rPr>
              <a:t>Kristen Grauman</a:t>
            </a:r>
            <a:endParaRPr sz="1400">
              <a:solidFill>
                <a:srgbClr val="292934"/>
              </a:solidFill>
              <a:latin typeface="Arial"/>
              <a:ea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3490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3276601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5729288" y="5424488"/>
            <a:ext cx="30480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0" y="5791200"/>
            <a:ext cx="12192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5" name="TextBox 10"/>
          <p:cNvSpPr txBox="1">
            <a:spLocks noChangeArrowheads="1"/>
          </p:cNvSpPr>
          <p:nvPr/>
        </p:nvSpPr>
        <p:spPr bwMode="auto">
          <a:xfrm>
            <a:off x="6096002" y="5257800"/>
            <a:ext cx="2028119" cy="42473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b="1">
                <a:solidFill>
                  <a:prstClr val="black"/>
                </a:solidFill>
              </a:rPr>
              <a:t>Which is closer?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933701" y="3848100"/>
            <a:ext cx="2057400" cy="3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4763294" y="3923507"/>
            <a:ext cx="20574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8" name="TextBox 14"/>
          <p:cNvSpPr txBox="1">
            <a:spLocks noChangeArrowheads="1"/>
          </p:cNvSpPr>
          <p:nvPr/>
        </p:nvSpPr>
        <p:spPr bwMode="auto">
          <a:xfrm>
            <a:off x="4038601" y="3200400"/>
            <a:ext cx="1767535" cy="424732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b="1">
                <a:solidFill>
                  <a:prstClr val="black"/>
                </a:solidFill>
              </a:rPr>
              <a:t>Who is taller?</a:t>
            </a:r>
          </a:p>
        </p:txBody>
      </p:sp>
    </p:spTree>
    <p:extLst>
      <p:ext uri="{BB962C8B-B14F-4D97-AF65-F5344CB8AC3E}">
        <p14:creationId xmlns:p14="http://schemas.microsoft.com/office/powerpoint/2010/main" val="193996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144" y="198438"/>
            <a:ext cx="10972800" cy="715963"/>
          </a:xfrm>
        </p:spPr>
        <p:txBody>
          <a:bodyPr/>
          <a:lstStyle/>
          <a:p>
            <a:pPr eaLnBrk="1" hangingPunct="1"/>
            <a:r>
              <a:rPr lang="en-US" sz="3600" b="0" dirty="0"/>
              <a:t>Length and area are not preserved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8502" y="1686229"/>
            <a:ext cx="8650288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0400738" y="6553864"/>
            <a:ext cx="18149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prstClr val="black"/>
                </a:solidFill>
                <a:latin typeface="Arial" panose="020B0604020202020204" pitchFamily="34" charset="0"/>
              </a:rPr>
              <a:t>Figure by David Forsyth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9185788" y="3591228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3798" name="Rectangle 9"/>
          <p:cNvSpPr>
            <a:spLocks noChangeArrowheads="1"/>
          </p:cNvSpPr>
          <p:nvPr/>
        </p:nvSpPr>
        <p:spPr bwMode="auto">
          <a:xfrm>
            <a:off x="8220588" y="4505628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3799" name="Rectangle 10"/>
          <p:cNvSpPr>
            <a:spLocks noChangeArrowheads="1"/>
          </p:cNvSpPr>
          <p:nvPr/>
        </p:nvSpPr>
        <p:spPr bwMode="auto">
          <a:xfrm>
            <a:off x="8995288" y="4429428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8499988" y="5420028"/>
            <a:ext cx="515938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latin typeface="Arial" panose="020B0604020202020204" pitchFamily="34" charset="0"/>
              </a:rPr>
              <a:t>B’</a:t>
            </a:r>
          </a:p>
        </p:txBody>
      </p:sp>
      <p:sp>
        <p:nvSpPr>
          <p:cNvPr id="33801" name="Text Box 12"/>
          <p:cNvSpPr txBox="1">
            <a:spLocks noChangeArrowheads="1"/>
          </p:cNvSpPr>
          <p:nvPr/>
        </p:nvSpPr>
        <p:spPr bwMode="auto">
          <a:xfrm>
            <a:off x="8652389" y="4658028"/>
            <a:ext cx="445956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latin typeface="Arial" panose="020B0604020202020204" pitchFamily="34" charset="0"/>
              </a:rPr>
              <a:t>C’</a:t>
            </a:r>
          </a:p>
        </p:txBody>
      </p: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8957189" y="4124628"/>
            <a:ext cx="409407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prstClr val="black"/>
                </a:solidFill>
                <a:latin typeface="Arial" panose="020B0604020202020204" pitchFamily="34" charset="0"/>
              </a:rPr>
              <a:t>A’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24DD9-4385-3947-B1E9-195B478D7ABE}"/>
              </a:ext>
            </a:extLst>
          </p:cNvPr>
          <p:cNvSpPr/>
          <p:nvPr/>
        </p:nvSpPr>
        <p:spPr>
          <a:xfrm>
            <a:off x="152400" y="973395"/>
            <a:ext cx="112087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/>
              <a:t>According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projective</a:t>
            </a:r>
            <a:r>
              <a:rPr lang="tr-TR" sz="2400" dirty="0"/>
              <a:t> </a:t>
            </a:r>
            <a:r>
              <a:rPr lang="tr-TR" sz="2400" dirty="0" err="1"/>
              <a:t>geometry</a:t>
            </a:r>
            <a:r>
              <a:rPr lang="tr-TR" sz="2400" dirty="0"/>
              <a:t>, </a:t>
            </a:r>
            <a:r>
              <a:rPr lang="tr-TR" sz="2400" dirty="0" err="1"/>
              <a:t>apparent</a:t>
            </a:r>
            <a:r>
              <a:rPr lang="tr-TR" sz="2400" dirty="0"/>
              <a:t> size of </a:t>
            </a:r>
            <a:r>
              <a:rPr lang="tr-TR" sz="2400" dirty="0" err="1"/>
              <a:t>objects</a:t>
            </a:r>
            <a:r>
              <a:rPr lang="tr-TR" sz="2400" dirty="0"/>
              <a:t> </a:t>
            </a:r>
            <a:r>
              <a:rPr lang="tr-TR" sz="2400" dirty="0" err="1"/>
              <a:t>depends</a:t>
            </a:r>
            <a:r>
              <a:rPr lang="tr-TR" sz="2400" dirty="0"/>
              <a:t> on </a:t>
            </a:r>
            <a:r>
              <a:rPr lang="tr-TR" sz="2400" dirty="0" err="1"/>
              <a:t>their</a:t>
            </a:r>
            <a:r>
              <a:rPr lang="tr-TR" sz="2400" dirty="0"/>
              <a:t> </a:t>
            </a:r>
            <a:r>
              <a:rPr lang="tr-TR" sz="2400" dirty="0" err="1"/>
              <a:t>distance</a:t>
            </a:r>
            <a:r>
              <a:rPr lang="tr-TR" sz="2400" dirty="0"/>
              <a:t>.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example</a:t>
            </a:r>
            <a:r>
              <a:rPr lang="tr-TR" sz="2400" dirty="0"/>
              <a:t>,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images</a:t>
            </a:r>
            <a:r>
              <a:rPr lang="tr-TR" sz="2400" dirty="0"/>
              <a:t> b </a:t>
            </a:r>
            <a:r>
              <a:rPr lang="tr-TR" sz="2400" dirty="0" err="1"/>
              <a:t>and</a:t>
            </a:r>
            <a:r>
              <a:rPr lang="tr-TR" sz="2400" dirty="0"/>
              <a:t> c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posts</a:t>
            </a:r>
            <a:r>
              <a:rPr lang="tr-TR" sz="2400" dirty="0"/>
              <a:t> B </a:t>
            </a:r>
            <a:r>
              <a:rPr lang="tr-TR" sz="2400" dirty="0" err="1"/>
              <a:t>and</a:t>
            </a:r>
            <a:r>
              <a:rPr lang="tr-TR" sz="2400" dirty="0"/>
              <a:t> C </a:t>
            </a:r>
            <a:r>
              <a:rPr lang="tr-TR" sz="2400" dirty="0" err="1"/>
              <a:t>have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same</a:t>
            </a:r>
            <a:r>
              <a:rPr lang="tr-TR" sz="2400" dirty="0"/>
              <a:t> </a:t>
            </a:r>
            <a:r>
              <a:rPr lang="tr-TR" sz="2400" dirty="0" err="1"/>
              <a:t>height</a:t>
            </a:r>
            <a:r>
              <a:rPr lang="tr-TR" sz="2400" dirty="0"/>
              <a:t>, but A </a:t>
            </a:r>
            <a:r>
              <a:rPr lang="tr-TR" sz="2400" dirty="0" err="1"/>
              <a:t>and</a:t>
            </a:r>
            <a:r>
              <a:rPr lang="tr-TR" sz="2400" dirty="0"/>
              <a:t> C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really</a:t>
            </a:r>
            <a:r>
              <a:rPr lang="tr-TR" sz="2400" dirty="0"/>
              <a:t> </a:t>
            </a:r>
            <a:r>
              <a:rPr lang="tr-TR" sz="2400" dirty="0" err="1"/>
              <a:t>half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size of B.</a:t>
            </a:r>
          </a:p>
        </p:txBody>
      </p:sp>
    </p:spTree>
    <p:extLst>
      <p:ext uri="{BB962C8B-B14F-4D97-AF65-F5344CB8AC3E}">
        <p14:creationId xmlns:p14="http://schemas.microsoft.com/office/powerpoint/2010/main" val="616932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  <a:p>
            <a:pPr eaLnBrk="1" hangingPunct="1"/>
            <a:r>
              <a:rPr lang="en-US"/>
              <a:t>Angles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3276601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3390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4692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extBox 26"/>
          <p:cNvSpPr txBox="1">
            <a:spLocks noChangeArrowheads="1"/>
          </p:cNvSpPr>
          <p:nvPr/>
        </p:nvSpPr>
        <p:spPr bwMode="auto">
          <a:xfrm>
            <a:off x="4800600" y="5029200"/>
            <a:ext cx="1913088" cy="42473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b="1">
                <a:solidFill>
                  <a:prstClr val="black"/>
                </a:solidFill>
              </a:rPr>
              <a:t>Perpendicular?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5400000" flipH="1" flipV="1">
            <a:off x="3733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38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6" name="TextBox 40"/>
          <p:cNvSpPr txBox="1">
            <a:spLocks noChangeArrowheads="1"/>
          </p:cNvSpPr>
          <p:nvPr/>
        </p:nvSpPr>
        <p:spPr bwMode="auto">
          <a:xfrm>
            <a:off x="6248400" y="3200400"/>
            <a:ext cx="1161023" cy="424732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b="1">
                <a:solidFill>
                  <a:prstClr val="black"/>
                </a:solidFill>
              </a:rPr>
              <a:t>Parallel?</a:t>
            </a:r>
          </a:p>
        </p:txBody>
      </p:sp>
    </p:spTree>
    <p:extLst>
      <p:ext uri="{BB962C8B-B14F-4D97-AF65-F5344CB8AC3E}">
        <p14:creationId xmlns:p14="http://schemas.microsoft.com/office/powerpoint/2010/main" val="726639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preserved?</a:t>
            </a:r>
          </a:p>
          <a:p>
            <a:pPr eaLnBrk="1" hangingPunct="1"/>
            <a:r>
              <a:rPr lang="en-US"/>
              <a:t>Straight lines are still straight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3276601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3390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4692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3733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38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286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77604-625A-45BA-8818-8FB211E5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Facts About Projection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5C7C52-7143-4200-B41F-113089443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696846" y="1678800"/>
            <a:ext cx="4675909" cy="46759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F126B4A5-BC9B-4E6E-A99F-BCEC35C37E28}"/>
              </a:ext>
            </a:extLst>
          </p:cNvPr>
          <p:cNvGrpSpPr/>
          <p:nvPr/>
        </p:nvGrpSpPr>
        <p:grpSpPr>
          <a:xfrm>
            <a:off x="4560732" y="2186082"/>
            <a:ext cx="5926822" cy="1739966"/>
            <a:chOff x="3036732" y="2186082"/>
            <a:chExt cx="5926822" cy="173996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B1B9D8-6F66-4B62-A77B-673C7ED38887}"/>
                </a:ext>
              </a:extLst>
            </p:cNvPr>
            <p:cNvGrpSpPr/>
            <p:nvPr/>
          </p:nvGrpSpPr>
          <p:grpSpPr>
            <a:xfrm>
              <a:off x="3036732" y="2416031"/>
              <a:ext cx="1598103" cy="1510017"/>
              <a:chOff x="3045204" y="2416031"/>
              <a:chExt cx="1598103" cy="1510017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1FB8845-5E64-4EE1-BAA6-250E640431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1102" y="3552562"/>
                <a:ext cx="1502205" cy="373486"/>
              </a:xfrm>
              <a:prstGeom prst="line">
                <a:avLst/>
              </a:prstGeom>
              <a:ln w="1270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5DCF3DA-6D00-4852-B225-494C067BE3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5204" y="2416031"/>
                <a:ext cx="1384183" cy="913216"/>
              </a:xfrm>
              <a:prstGeom prst="line">
                <a:avLst/>
              </a:prstGeom>
              <a:ln w="1270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9DEE3B-C468-4FB6-887F-CE0D514C3045}"/>
                </a:ext>
              </a:extLst>
            </p:cNvPr>
            <p:cNvSpPr txBox="1"/>
            <p:nvPr/>
          </p:nvSpPr>
          <p:spPr>
            <a:xfrm>
              <a:off x="4848754" y="2186082"/>
              <a:ext cx="4114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The projection of any 3D parallel lines converge at a vanishing point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C2A233D-99C3-4475-BAC8-1F21933C73D2}"/>
              </a:ext>
            </a:extLst>
          </p:cNvPr>
          <p:cNvSpPr txBox="1"/>
          <p:nvPr/>
        </p:nvSpPr>
        <p:spPr>
          <a:xfrm>
            <a:off x="1881404" y="6429541"/>
            <a:ext cx="6320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92934"/>
                </a:solidFill>
                <a:latin typeface="Arial" panose="020B0604020202020204" pitchFamily="34" charset="0"/>
              </a:rPr>
              <a:t>List of properties from M. Hebert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22960C-89F9-4DC4-B8C9-AE0934CCD3B8}"/>
              </a:ext>
            </a:extLst>
          </p:cNvPr>
          <p:cNvGrpSpPr/>
          <p:nvPr/>
        </p:nvGrpSpPr>
        <p:grpSpPr>
          <a:xfrm>
            <a:off x="3696667" y="1690689"/>
            <a:ext cx="6786776" cy="4399718"/>
            <a:chOff x="2172666" y="1690689"/>
            <a:chExt cx="6786776" cy="439971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60B22AF-2826-45FE-8439-0159CFAB8C70}"/>
                </a:ext>
              </a:extLst>
            </p:cNvPr>
            <p:cNvCxnSpPr>
              <a:cxnSpLocks/>
            </p:cNvCxnSpPr>
            <p:nvPr/>
          </p:nvCxnSpPr>
          <p:spPr>
            <a:xfrm>
              <a:off x="2172666" y="4437776"/>
              <a:ext cx="2600587" cy="1652631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DC47B5-5968-4414-AFCD-275B9F9B1014}"/>
                </a:ext>
              </a:extLst>
            </p:cNvPr>
            <p:cNvSpPr txBox="1"/>
            <p:nvPr/>
          </p:nvSpPr>
          <p:spPr>
            <a:xfrm>
              <a:off x="4848753" y="1690689"/>
              <a:ext cx="4110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808DA0"/>
                  </a:solidFill>
                  <a:latin typeface="Arial" panose="020B0604020202020204" pitchFamily="34" charset="0"/>
                </a:rPr>
                <a:t>3D lines project to 2D lines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2635EF9-2103-44F3-8F7B-81F00842C53D}"/>
              </a:ext>
            </a:extLst>
          </p:cNvPr>
          <p:cNvGrpSpPr/>
          <p:nvPr/>
        </p:nvGrpSpPr>
        <p:grpSpPr>
          <a:xfrm>
            <a:off x="6372754" y="3517108"/>
            <a:ext cx="4114800" cy="2276978"/>
            <a:chOff x="4848754" y="3517108"/>
            <a:chExt cx="4114800" cy="227697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4B44AE-F92F-4FDF-A9E7-3A18CAD86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" t="51857" r="87944" b="21636"/>
            <a:stretch/>
          </p:blipFill>
          <p:spPr>
            <a:xfrm>
              <a:off x="6106997" y="4141455"/>
              <a:ext cx="469784" cy="1652631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BE6C5F6-85EA-4358-8556-403C4B950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44" t="52156" r="48289" b="42866"/>
            <a:stretch/>
          </p:blipFill>
          <p:spPr>
            <a:xfrm>
              <a:off x="7348715" y="4141455"/>
              <a:ext cx="176169" cy="310393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8F07383-A791-4805-8B28-94C7721E4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64" t="52156" r="64256" b="38286"/>
            <a:stretch/>
          </p:blipFill>
          <p:spPr>
            <a:xfrm>
              <a:off x="6828703" y="4141455"/>
              <a:ext cx="293615" cy="595889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3449C0-AA63-497C-B819-812615DFFA33}"/>
                </a:ext>
              </a:extLst>
            </p:cNvPr>
            <p:cNvSpPr txBox="1"/>
            <p:nvPr/>
          </p:nvSpPr>
          <p:spPr>
            <a:xfrm>
              <a:off x="4848754" y="3517108"/>
              <a:ext cx="411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79463D"/>
                  </a:solidFill>
                  <a:latin typeface="Arial" panose="020B0604020202020204" pitchFamily="34" charset="0"/>
                </a:rPr>
                <a:t>Distant objects are smaller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7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800"/>
              <a:t>	Parallel lines in the world intersect in the image at a “vanishing point”</a:t>
            </a:r>
          </a:p>
        </p:txBody>
      </p:sp>
      <p:pic>
        <p:nvPicPr>
          <p:cNvPr id="3789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8165" y="2052638"/>
            <a:ext cx="3195637" cy="472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873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>
            <a:spLocks noGrp="1"/>
          </p:cNvSpPr>
          <p:nvPr>
            <p:ph type="title"/>
          </p:nvPr>
        </p:nvSpPr>
        <p:spPr>
          <a:xfrm>
            <a:off x="970548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Vanishing points</a:t>
            </a:r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body" idx="1"/>
          </p:nvPr>
        </p:nvSpPr>
        <p:spPr>
          <a:xfrm>
            <a:off x="970548" y="990600"/>
            <a:ext cx="82296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t" anchorCtr="0" compatLnSpc="1">
            <a:prstTxWarp prst="textNoShape">
              <a:avLst/>
            </a:prstTxWarp>
            <a:normAutofit/>
          </a:bodyPr>
          <a:lstStyle/>
          <a:p>
            <a:pPr marL="342887" indent="-3428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	</a:t>
            </a:r>
            <a:endParaRPr/>
          </a:p>
        </p:txBody>
      </p:sp>
      <p:cxnSp>
        <p:nvCxnSpPr>
          <p:cNvPr id="305" name="Google Shape;305;p28"/>
          <p:cNvCxnSpPr/>
          <p:nvPr/>
        </p:nvCxnSpPr>
        <p:spPr>
          <a:xfrm>
            <a:off x="1481910" y="1917795"/>
            <a:ext cx="7239000" cy="1588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" name="Google Shape;306;p28"/>
          <p:cNvCxnSpPr/>
          <p:nvPr/>
        </p:nvCxnSpPr>
        <p:spPr>
          <a:xfrm rot="-5400000">
            <a:off x="2929710" y="2603594"/>
            <a:ext cx="2895600" cy="15240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" name="Google Shape;307;p28"/>
          <p:cNvCxnSpPr/>
          <p:nvPr/>
        </p:nvCxnSpPr>
        <p:spPr>
          <a:xfrm rot="5400000" flipH="1">
            <a:off x="4263210" y="2794094"/>
            <a:ext cx="2895600" cy="11430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8" name="Google Shape;308;p28"/>
          <p:cNvSpPr txBox="1"/>
          <p:nvPr/>
        </p:nvSpPr>
        <p:spPr>
          <a:xfrm>
            <a:off x="4955361" y="1612995"/>
            <a:ext cx="37623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fontAlgn="base"/>
            <a:r>
              <a:rPr lang="en-US" sz="2800" b="1">
                <a:solidFill>
                  <a:srgbClr val="0070C0"/>
                </a:solidFill>
                <a:ea typeface="Calibri"/>
                <a:cs typeface="Calibri"/>
                <a:sym typeface="Calibri"/>
              </a:rPr>
              <a:t>o</a:t>
            </a:r>
            <a:endParaRPr sz="216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3539310" y="1547907"/>
            <a:ext cx="1658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fontAlgn="base"/>
            <a:r>
              <a:rPr lang="en-US" b="1" dirty="0">
                <a:solidFill>
                  <a:srgbClr val="0070C0"/>
                </a:solidFill>
                <a:ea typeface="Calibri"/>
                <a:cs typeface="Calibri"/>
                <a:sym typeface="Calibri"/>
              </a:rPr>
              <a:t>Vanishing Point</a:t>
            </a:r>
            <a:endParaRPr sz="2160" dirty="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cxnSp>
        <p:nvCxnSpPr>
          <p:cNvPr id="310" name="Google Shape;310;p28"/>
          <p:cNvCxnSpPr/>
          <p:nvPr/>
        </p:nvCxnSpPr>
        <p:spPr>
          <a:xfrm rot="10800000" flipH="1">
            <a:off x="2091510" y="1917794"/>
            <a:ext cx="5029200" cy="2057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" name="Google Shape;311;p28"/>
          <p:cNvCxnSpPr/>
          <p:nvPr/>
        </p:nvCxnSpPr>
        <p:spPr>
          <a:xfrm rot="10800000" flipH="1">
            <a:off x="2548710" y="1917794"/>
            <a:ext cx="4572000" cy="297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2" name="Google Shape;312;p28"/>
          <p:cNvSpPr txBox="1"/>
          <p:nvPr/>
        </p:nvSpPr>
        <p:spPr>
          <a:xfrm>
            <a:off x="6928624" y="1598708"/>
            <a:ext cx="37623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fontAlgn="base"/>
            <a:r>
              <a:rPr lang="en-US" sz="2800" b="1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o</a:t>
            </a:r>
            <a:endParaRPr sz="216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7044510" y="1460594"/>
            <a:ext cx="1658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fontAlgn="base"/>
            <a:r>
              <a:rPr lang="en-US" b="1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Vanishing Point</a:t>
            </a:r>
            <a:endParaRPr sz="216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1405710" y="1917795"/>
            <a:ext cx="1981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fontAlgn="base"/>
            <a:r>
              <a:rPr lang="en-US" b="1">
                <a:solidFill>
                  <a:srgbClr val="292934"/>
                </a:solidFill>
                <a:ea typeface="Calibri"/>
                <a:cs typeface="Calibri"/>
                <a:sym typeface="Calibri"/>
              </a:rPr>
              <a:t>Vanishing Line</a:t>
            </a:r>
            <a:endParaRPr sz="216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849898" y="4826675"/>
            <a:ext cx="962960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285738" indent="-285738" fontAlgn="base">
              <a:buClr>
                <a:srgbClr val="292934"/>
              </a:buClr>
              <a:buSzPts val="1800"/>
              <a:buFont typeface="Arial"/>
              <a:buChar char="•"/>
            </a:pPr>
            <a:r>
              <a:rPr lang="en-US" sz="2400" dirty="0">
                <a:solidFill>
                  <a:srgbClr val="292934"/>
                </a:solidFill>
                <a:latin typeface="Arial"/>
                <a:ea typeface="Arial"/>
                <a:sym typeface="Arial"/>
              </a:rPr>
              <a:t>The projections of parallel 3D lines intersect at a </a:t>
            </a:r>
            <a:r>
              <a:rPr lang="en-US" sz="2400" b="1" dirty="0">
                <a:solidFill>
                  <a:srgbClr val="292934"/>
                </a:solidFill>
                <a:latin typeface="Arial"/>
                <a:ea typeface="Arial"/>
                <a:sym typeface="Arial"/>
              </a:rPr>
              <a:t>vanishing point</a:t>
            </a:r>
            <a:endParaRPr sz="2400" b="1" dirty="0">
              <a:solidFill>
                <a:srgbClr val="292934"/>
              </a:solidFill>
              <a:latin typeface="Arial" panose="020B0604020202020204" pitchFamily="34" charset="0"/>
            </a:endParaRPr>
          </a:p>
          <a:p>
            <a:pPr marL="285738" indent="-285738" fontAlgn="base">
              <a:buClr>
                <a:srgbClr val="292934"/>
              </a:buClr>
              <a:buSzPts val="1800"/>
              <a:buFont typeface="Arial"/>
              <a:buChar char="•"/>
            </a:pPr>
            <a:r>
              <a:rPr lang="en-US" sz="2400" dirty="0">
                <a:solidFill>
                  <a:srgbClr val="292934"/>
                </a:solidFill>
                <a:latin typeface="Arial" panose="020B0604020202020204" pitchFamily="34" charset="0"/>
              </a:rPr>
              <a:t>Vanishing point &lt;-&gt; 3D direction of a line</a:t>
            </a:r>
            <a:endParaRPr sz="2400" b="1" dirty="0">
              <a:solidFill>
                <a:srgbClr val="292934"/>
              </a:solidFill>
              <a:latin typeface="Arial" panose="020B0604020202020204" pitchFamily="34" charset="0"/>
            </a:endParaRPr>
          </a:p>
          <a:p>
            <a:pPr marL="285738" indent="-285738" fontAlgn="base">
              <a:buClr>
                <a:srgbClr val="292934"/>
              </a:buClr>
              <a:buSzPts val="1800"/>
              <a:buFont typeface="Arial"/>
              <a:buChar char="•"/>
            </a:pPr>
            <a:r>
              <a:rPr lang="en-US" sz="2400" dirty="0">
                <a:solidFill>
                  <a:srgbClr val="292934"/>
                </a:solidFill>
                <a:latin typeface="Arial"/>
                <a:ea typeface="Arial"/>
                <a:sym typeface="Arial"/>
              </a:rPr>
              <a:t>Not all lines that intersect are parallel</a:t>
            </a:r>
            <a:endParaRPr sz="2800" dirty="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56147" y="6537901"/>
            <a:ext cx="2492562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fontAlgn="base"/>
            <a:r>
              <a:rPr lang="en-US" sz="1440">
                <a:solidFill>
                  <a:srgbClr val="292934"/>
                </a:solidFill>
                <a:ea typeface="Calibri"/>
                <a:cs typeface="Calibri"/>
                <a:sym typeface="Calibri"/>
              </a:rPr>
              <a:t>Slide source: Derek Hoiem</a:t>
            </a:r>
            <a:endParaRPr sz="1440">
              <a:solidFill>
                <a:srgbClr val="29293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 txBox="1">
            <a:spLocks noGrp="1"/>
          </p:cNvSpPr>
          <p:nvPr>
            <p:ph type="sldNum" idx="12"/>
          </p:nvPr>
        </p:nvSpPr>
        <p:spPr>
          <a:xfrm>
            <a:off x="10058400" y="63553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-US">
                <a:solidFill>
                  <a:srgbClr val="292934"/>
                </a:solidFill>
              </a:rPr>
              <a:pPr/>
              <a:t>26</a:t>
            </a:fld>
            <a:endParaRPr dirty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Vanishing points</a:t>
            </a:r>
            <a:endParaRPr/>
          </a:p>
        </p:txBody>
      </p:sp>
      <p:sp>
        <p:nvSpPr>
          <p:cNvPr id="324" name="Google Shape;324;p29"/>
          <p:cNvSpPr txBox="1">
            <a:spLocks noGrp="1"/>
          </p:cNvSpPr>
          <p:nvPr>
            <p:ph type="body" idx="1"/>
          </p:nvPr>
        </p:nvSpPr>
        <p:spPr>
          <a:xfrm>
            <a:off x="1981200" y="990600"/>
            <a:ext cx="8229600" cy="513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t" anchorCtr="0" compatLnSpc="1">
            <a:prstTxWarp prst="textNoShape">
              <a:avLst/>
            </a:prstTxWarp>
            <a:normAutofit/>
          </a:bodyPr>
          <a:lstStyle/>
          <a:p>
            <a:pPr marL="342887" indent="-3428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	</a:t>
            </a:r>
            <a:endParaRPr/>
          </a:p>
        </p:txBody>
      </p:sp>
      <p:graphicFrame>
        <p:nvGraphicFramePr>
          <p:cNvPr id="325" name="Google Shape;325;p29"/>
          <p:cNvGraphicFramePr/>
          <p:nvPr/>
        </p:nvGraphicFramePr>
        <p:xfrm>
          <a:off x="3267075" y="2590801"/>
          <a:ext cx="4962526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2" r:id="rId4" imgW="4962525" imgH="3721100" progId="">
                  <p:embed/>
                </p:oleObj>
              </mc:Choice>
              <mc:Fallback>
                <p:oleObj r:id="rId4" imgW="4962525" imgH="3721100" progId="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3267075" y="2590801"/>
                        <a:ext cx="4962526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6" name="Google Shape;326;p29"/>
          <p:cNvCxnSpPr/>
          <p:nvPr/>
        </p:nvCxnSpPr>
        <p:spPr>
          <a:xfrm flipH="1">
            <a:off x="1600200" y="3200400"/>
            <a:ext cx="5029200" cy="1295400"/>
          </a:xfrm>
          <a:prstGeom prst="straightConnector1">
            <a:avLst/>
          </a:prstGeom>
          <a:noFill/>
          <a:ln w="2857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29"/>
          <p:cNvCxnSpPr/>
          <p:nvPr/>
        </p:nvCxnSpPr>
        <p:spPr>
          <a:xfrm rot="10800000">
            <a:off x="1600200" y="4495800"/>
            <a:ext cx="3962400" cy="990600"/>
          </a:xfrm>
          <a:prstGeom prst="straightConnector1">
            <a:avLst/>
          </a:prstGeom>
          <a:noFill/>
          <a:ln w="2857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29"/>
          <p:cNvCxnSpPr/>
          <p:nvPr/>
        </p:nvCxnSpPr>
        <p:spPr>
          <a:xfrm flipH="1">
            <a:off x="1600200" y="4114800"/>
            <a:ext cx="4038600" cy="381000"/>
          </a:xfrm>
          <a:prstGeom prst="straightConnector1">
            <a:avLst/>
          </a:prstGeom>
          <a:noFill/>
          <a:ln w="2857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29"/>
          <p:cNvCxnSpPr/>
          <p:nvPr/>
        </p:nvCxnSpPr>
        <p:spPr>
          <a:xfrm>
            <a:off x="1600200" y="4495800"/>
            <a:ext cx="4419600" cy="304800"/>
          </a:xfrm>
          <a:prstGeom prst="straightConnector1">
            <a:avLst/>
          </a:prstGeom>
          <a:noFill/>
          <a:ln w="2857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29"/>
          <p:cNvCxnSpPr/>
          <p:nvPr/>
        </p:nvCxnSpPr>
        <p:spPr>
          <a:xfrm rot="10800000" flipH="1">
            <a:off x="1600200" y="4267200"/>
            <a:ext cx="4419600" cy="228600"/>
          </a:xfrm>
          <a:prstGeom prst="straightConnector1">
            <a:avLst/>
          </a:prstGeom>
          <a:noFill/>
          <a:ln w="28575" cap="flat" cmpd="sng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29"/>
          <p:cNvCxnSpPr/>
          <p:nvPr/>
        </p:nvCxnSpPr>
        <p:spPr>
          <a:xfrm rot="10800000" flipH="1">
            <a:off x="6324600" y="4648200"/>
            <a:ext cx="4267200" cy="685800"/>
          </a:xfrm>
          <a:prstGeom prst="straightConnector1">
            <a:avLst/>
          </a:prstGeom>
          <a:noFill/>
          <a:ln w="28575" cap="flat" cmpd="sng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29"/>
          <p:cNvCxnSpPr/>
          <p:nvPr/>
        </p:nvCxnSpPr>
        <p:spPr>
          <a:xfrm>
            <a:off x="6324600" y="3581400"/>
            <a:ext cx="4267200" cy="685800"/>
          </a:xfrm>
          <a:prstGeom prst="straightConnector1">
            <a:avLst/>
          </a:prstGeom>
          <a:noFill/>
          <a:ln w="28575" cap="flat" cmpd="sng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29"/>
          <p:cNvCxnSpPr/>
          <p:nvPr/>
        </p:nvCxnSpPr>
        <p:spPr>
          <a:xfrm>
            <a:off x="6324600" y="4343400"/>
            <a:ext cx="4267200" cy="76200"/>
          </a:xfrm>
          <a:prstGeom prst="straightConnector1">
            <a:avLst/>
          </a:prstGeom>
          <a:noFill/>
          <a:ln w="28575" cap="flat" cmpd="sng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29"/>
          <p:cNvCxnSpPr/>
          <p:nvPr/>
        </p:nvCxnSpPr>
        <p:spPr>
          <a:xfrm rot="10800000" flipH="1">
            <a:off x="6324600" y="4572000"/>
            <a:ext cx="4267200" cy="533400"/>
          </a:xfrm>
          <a:prstGeom prst="straightConnector1">
            <a:avLst/>
          </a:prstGeom>
          <a:noFill/>
          <a:ln w="28575" cap="flat" cmpd="sng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29"/>
          <p:cNvCxnSpPr/>
          <p:nvPr/>
        </p:nvCxnSpPr>
        <p:spPr>
          <a:xfrm>
            <a:off x="6324600" y="4038600"/>
            <a:ext cx="4267200" cy="304800"/>
          </a:xfrm>
          <a:prstGeom prst="straightConnector1">
            <a:avLst/>
          </a:prstGeom>
          <a:noFill/>
          <a:ln w="28575" cap="flat" cmpd="sng">
            <a:solidFill>
              <a:srgbClr val="CC99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6" name="Google Shape;336;p29"/>
          <p:cNvGrpSpPr/>
          <p:nvPr/>
        </p:nvGrpSpPr>
        <p:grpSpPr>
          <a:xfrm>
            <a:off x="8582026" y="4953001"/>
            <a:ext cx="1857376" cy="1103312"/>
            <a:chOff x="4446" y="3120"/>
            <a:chExt cx="1170" cy="695"/>
          </a:xfrm>
        </p:grpSpPr>
        <p:sp>
          <p:nvSpPr>
            <p:cNvPr id="337" name="Google Shape;337;p29"/>
            <p:cNvSpPr txBox="1"/>
            <p:nvPr/>
          </p:nvSpPr>
          <p:spPr>
            <a:xfrm>
              <a:off x="4446" y="3408"/>
              <a:ext cx="1066" cy="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45700" rIns="91426" bIns="45700" anchor="t" anchorCtr="0">
              <a:spAutoFit/>
            </a:bodyPr>
            <a:lstStyle/>
            <a:p>
              <a:pPr algn="ctr" fontAlgn="base"/>
              <a:r>
                <a:rPr lang="en-US" b="1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Vanishing</a:t>
              </a:r>
              <a:endParaRPr sz="2160">
                <a:solidFill>
                  <a:srgbClr val="292934"/>
                </a:solidFill>
                <a:latin typeface="Arial" panose="020B0604020202020204" pitchFamily="34" charset="0"/>
              </a:endParaRPr>
            </a:p>
            <a:p>
              <a:pPr algn="ctr" fontAlgn="base"/>
              <a:r>
                <a:rPr lang="en-US" b="1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 point</a:t>
              </a:r>
              <a:endParaRPr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38" name="Google Shape;338;p29"/>
            <p:cNvCxnSpPr/>
            <p:nvPr/>
          </p:nvCxnSpPr>
          <p:spPr>
            <a:xfrm rot="10800000" flipH="1">
              <a:off x="4848" y="3120"/>
              <a:ext cx="768" cy="288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39" name="Google Shape;339;p29"/>
          <p:cNvCxnSpPr/>
          <p:nvPr/>
        </p:nvCxnSpPr>
        <p:spPr>
          <a:xfrm>
            <a:off x="1524000" y="4495800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0" name="Google Shape;340;p29"/>
          <p:cNvGrpSpPr/>
          <p:nvPr/>
        </p:nvGrpSpPr>
        <p:grpSpPr>
          <a:xfrm>
            <a:off x="1524000" y="2743200"/>
            <a:ext cx="1828800" cy="1600200"/>
            <a:chOff x="0" y="1728"/>
            <a:chExt cx="1152" cy="1008"/>
          </a:xfrm>
        </p:grpSpPr>
        <p:sp>
          <p:nvSpPr>
            <p:cNvPr id="341" name="Google Shape;341;p29"/>
            <p:cNvSpPr txBox="1"/>
            <p:nvPr/>
          </p:nvSpPr>
          <p:spPr>
            <a:xfrm>
              <a:off x="0" y="1728"/>
              <a:ext cx="1152" cy="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45700" rIns="91426" bIns="45700" anchor="t" anchorCtr="0">
              <a:spAutoFit/>
            </a:bodyPr>
            <a:lstStyle/>
            <a:p>
              <a:pPr algn="ctr" fontAlgn="base"/>
              <a:r>
                <a:rPr lang="en-US" b="1">
                  <a:solidFill>
                    <a:srgbClr val="0000FF"/>
                  </a:solidFill>
                  <a:latin typeface="Tahoma"/>
                  <a:ea typeface="Tahoma"/>
                  <a:cs typeface="Tahoma"/>
                  <a:sym typeface="Tahoma"/>
                </a:rPr>
                <a:t>Vanishing</a:t>
              </a:r>
              <a:endParaRPr sz="2160">
                <a:solidFill>
                  <a:srgbClr val="292934"/>
                </a:solidFill>
                <a:latin typeface="Arial" panose="020B0604020202020204" pitchFamily="34" charset="0"/>
              </a:endParaRPr>
            </a:p>
            <a:p>
              <a:pPr algn="ctr" fontAlgn="base"/>
              <a:r>
                <a:rPr lang="en-US" b="1">
                  <a:solidFill>
                    <a:srgbClr val="333399"/>
                  </a:solidFill>
                  <a:latin typeface="Tahoma"/>
                  <a:ea typeface="Tahoma"/>
                  <a:cs typeface="Tahoma"/>
                  <a:sym typeface="Tahoma"/>
                </a:rPr>
                <a:t> </a:t>
              </a:r>
              <a:r>
                <a:rPr lang="en-US" b="1">
                  <a:solidFill>
                    <a:srgbClr val="0000FF"/>
                  </a:solidFill>
                  <a:latin typeface="Tahoma"/>
                  <a:ea typeface="Tahoma"/>
                  <a:cs typeface="Tahoma"/>
                  <a:sym typeface="Tahoma"/>
                </a:rPr>
                <a:t>line</a:t>
              </a:r>
              <a:endParaRPr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42" name="Google Shape;342;p29"/>
            <p:cNvCxnSpPr/>
            <p:nvPr/>
          </p:nvCxnSpPr>
          <p:spPr>
            <a:xfrm>
              <a:off x="528" y="2208"/>
              <a:ext cx="192" cy="528"/>
            </a:xfrm>
            <a:prstGeom prst="straightConnector1">
              <a:avLst/>
            </a:pr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43" name="Google Shape;343;p29"/>
          <p:cNvGrpSpPr/>
          <p:nvPr/>
        </p:nvGrpSpPr>
        <p:grpSpPr>
          <a:xfrm>
            <a:off x="1495426" y="4451352"/>
            <a:ext cx="1692275" cy="1468437"/>
            <a:chOff x="-18" y="2804"/>
            <a:chExt cx="1066" cy="925"/>
          </a:xfrm>
        </p:grpSpPr>
        <p:sp>
          <p:nvSpPr>
            <p:cNvPr id="344" name="Google Shape;344;p29"/>
            <p:cNvSpPr/>
            <p:nvPr/>
          </p:nvSpPr>
          <p:spPr>
            <a:xfrm>
              <a:off x="28" y="2804"/>
              <a:ext cx="63" cy="63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fontAlgn="base"/>
              <a:endParaRPr>
                <a:solidFill>
                  <a:srgbClr val="292934"/>
                </a:solidFill>
                <a:latin typeface="Arial"/>
                <a:ea typeface="Arial"/>
                <a:sym typeface="Arial"/>
              </a:endParaRPr>
            </a:p>
          </p:txBody>
        </p:sp>
        <p:sp>
          <p:nvSpPr>
            <p:cNvPr id="345" name="Google Shape;345;p29"/>
            <p:cNvSpPr txBox="1"/>
            <p:nvPr/>
          </p:nvSpPr>
          <p:spPr>
            <a:xfrm>
              <a:off x="-18" y="3322"/>
              <a:ext cx="1066" cy="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45700" rIns="91426" bIns="45700" anchor="t" anchorCtr="0">
              <a:spAutoFit/>
            </a:bodyPr>
            <a:lstStyle/>
            <a:p>
              <a:pPr algn="ctr" fontAlgn="base"/>
              <a:r>
                <a:rPr lang="en-US" b="1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Vanishing</a:t>
              </a:r>
              <a:endParaRPr sz="2160">
                <a:solidFill>
                  <a:srgbClr val="292934"/>
                </a:solidFill>
                <a:latin typeface="Arial" panose="020B0604020202020204" pitchFamily="34" charset="0"/>
              </a:endParaRPr>
            </a:p>
            <a:p>
              <a:pPr algn="ctr" fontAlgn="base"/>
              <a:r>
                <a:rPr lang="en-US" b="1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 point</a:t>
              </a:r>
              <a:endParaRPr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46" name="Google Shape;346;p29"/>
            <p:cNvCxnSpPr/>
            <p:nvPr/>
          </p:nvCxnSpPr>
          <p:spPr>
            <a:xfrm rot="10800000">
              <a:off x="96" y="2928"/>
              <a:ext cx="240" cy="432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47" name="Google Shape;347;p29"/>
          <p:cNvCxnSpPr/>
          <p:nvPr/>
        </p:nvCxnSpPr>
        <p:spPr>
          <a:xfrm rot="10800000">
            <a:off x="3962400" y="1981200"/>
            <a:ext cx="0" cy="31242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29"/>
          <p:cNvCxnSpPr/>
          <p:nvPr/>
        </p:nvCxnSpPr>
        <p:spPr>
          <a:xfrm rot="10800000">
            <a:off x="4329113" y="1981200"/>
            <a:ext cx="0" cy="3200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29"/>
          <p:cNvCxnSpPr/>
          <p:nvPr/>
        </p:nvCxnSpPr>
        <p:spPr>
          <a:xfrm rot="10800000">
            <a:off x="4849813" y="1981200"/>
            <a:ext cx="0" cy="33528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29"/>
          <p:cNvCxnSpPr/>
          <p:nvPr/>
        </p:nvCxnSpPr>
        <p:spPr>
          <a:xfrm rot="10800000">
            <a:off x="5638800" y="1981200"/>
            <a:ext cx="0" cy="35052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29"/>
          <p:cNvCxnSpPr/>
          <p:nvPr/>
        </p:nvCxnSpPr>
        <p:spPr>
          <a:xfrm rot="10800000">
            <a:off x="6248400" y="1981200"/>
            <a:ext cx="0" cy="3429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29"/>
          <p:cNvCxnSpPr/>
          <p:nvPr/>
        </p:nvCxnSpPr>
        <p:spPr>
          <a:xfrm rot="10800000">
            <a:off x="7467600" y="1981200"/>
            <a:ext cx="0" cy="32766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29"/>
          <p:cNvCxnSpPr/>
          <p:nvPr/>
        </p:nvCxnSpPr>
        <p:spPr>
          <a:xfrm rot="10800000">
            <a:off x="6705600" y="1981200"/>
            <a:ext cx="0" cy="2057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9"/>
          <p:cNvGrpSpPr/>
          <p:nvPr/>
        </p:nvGrpSpPr>
        <p:grpSpPr>
          <a:xfrm>
            <a:off x="7696200" y="1676401"/>
            <a:ext cx="3013075" cy="923925"/>
            <a:chOff x="4011" y="1248"/>
            <a:chExt cx="1898" cy="582"/>
          </a:xfrm>
        </p:grpSpPr>
        <p:sp>
          <p:nvSpPr>
            <p:cNvPr id="355" name="Google Shape;355;p29"/>
            <p:cNvSpPr txBox="1"/>
            <p:nvPr/>
          </p:nvSpPr>
          <p:spPr>
            <a:xfrm>
              <a:off x="4011" y="1248"/>
              <a:ext cx="1898" cy="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6" tIns="45700" rIns="91426" bIns="45700" anchor="t" anchorCtr="0">
              <a:spAutoFit/>
            </a:bodyPr>
            <a:lstStyle/>
            <a:p>
              <a:pPr algn="ctr" fontAlgn="base"/>
              <a:r>
                <a:rPr lang="en-US" b="1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 Vertical vanishing</a:t>
              </a:r>
              <a:endParaRPr sz="2160">
                <a:solidFill>
                  <a:srgbClr val="292934"/>
                </a:solidFill>
                <a:latin typeface="Arial" panose="020B0604020202020204" pitchFamily="34" charset="0"/>
              </a:endParaRPr>
            </a:p>
            <a:p>
              <a:pPr algn="ctr" fontAlgn="base"/>
              <a:r>
                <a:rPr lang="en-US" b="1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 point</a:t>
              </a:r>
              <a:endParaRPr sz="2160">
                <a:solidFill>
                  <a:srgbClr val="292934"/>
                </a:solidFill>
                <a:latin typeface="Arial" panose="020B0604020202020204" pitchFamily="34" charset="0"/>
              </a:endParaRPr>
            </a:p>
            <a:p>
              <a:pPr algn="ctr" fontAlgn="base"/>
              <a:r>
                <a:rPr lang="en-US" b="1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(at infinity)</a:t>
              </a:r>
              <a:endParaRPr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56" name="Google Shape;356;p29"/>
            <p:cNvCxnSpPr/>
            <p:nvPr/>
          </p:nvCxnSpPr>
          <p:spPr>
            <a:xfrm rot="10800000">
              <a:off x="4080" y="1248"/>
              <a:ext cx="0" cy="288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57" name="Google Shape;357;p29"/>
          <p:cNvSpPr txBox="1"/>
          <p:nvPr/>
        </p:nvSpPr>
        <p:spPr>
          <a:xfrm>
            <a:off x="606425" y="6546487"/>
            <a:ext cx="3020695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fontAlgn="base"/>
            <a:r>
              <a:rPr lang="en-US" sz="1320">
                <a:solidFill>
                  <a:srgbClr val="292934"/>
                </a:solidFill>
                <a:latin typeface="Arial"/>
                <a:ea typeface="Arial"/>
                <a:sym typeface="Arial"/>
              </a:rPr>
              <a:t>Slide from </a:t>
            </a:r>
            <a:r>
              <a:rPr lang="en-US" sz="1320" dirty="0" err="1">
                <a:solidFill>
                  <a:srgbClr val="292934"/>
                </a:solidFill>
                <a:latin typeface="Arial"/>
                <a:ea typeface="Arial"/>
                <a:sym typeface="Arial"/>
              </a:rPr>
              <a:t>Efros</a:t>
            </a:r>
            <a:r>
              <a:rPr lang="en-US" sz="1320" dirty="0">
                <a:solidFill>
                  <a:srgbClr val="292934"/>
                </a:solidFill>
                <a:latin typeface="Arial"/>
                <a:ea typeface="Arial"/>
                <a:sym typeface="Arial"/>
              </a:rPr>
              <a:t>, Photo from </a:t>
            </a:r>
            <a:r>
              <a:rPr lang="en-US" sz="1320" dirty="0" err="1">
                <a:solidFill>
                  <a:srgbClr val="292934"/>
                </a:solidFill>
                <a:latin typeface="Arial"/>
                <a:ea typeface="Arial"/>
                <a:sym typeface="Arial"/>
              </a:rPr>
              <a:t>Criminisi</a:t>
            </a:r>
            <a:endParaRPr sz="2880" dirty="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358" name="Google Shape;358;p29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-US">
                <a:solidFill>
                  <a:srgbClr val="292934"/>
                </a:solidFill>
              </a:rPr>
              <a:pPr/>
              <a:t>27</a:t>
            </a:fld>
            <a:endParaRPr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4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2F28-E06B-4084-84FF-23B39734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Useful For?</a:t>
            </a:r>
          </a:p>
        </p:txBody>
      </p:sp>
      <p:pic>
        <p:nvPicPr>
          <p:cNvPr id="4" name="Content Placeholder 3" descr="Screen Shot 2015-01-12 at 4.54.03 PM.png">
            <a:extLst>
              <a:ext uri="{FF2B5EF4-FFF2-40B4-BE49-F238E27FC236}">
                <a16:creationId xmlns:a16="http://schemas.microsoft.com/office/drawing/2014/main" id="{68CDC30B-A76B-4722-8C7D-C6D26E595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r="4444"/>
          <a:stretch>
            <a:fillRect/>
          </a:stretch>
        </p:blipFill>
        <p:spPr>
          <a:xfrm>
            <a:off x="2563091" y="1480561"/>
            <a:ext cx="7065818" cy="477981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9D5ED-918E-4B5B-8462-666F4A4C460F}"/>
              </a:ext>
            </a:extLst>
          </p:cNvPr>
          <p:cNvSpPr txBox="1"/>
          <p:nvPr/>
        </p:nvSpPr>
        <p:spPr>
          <a:xfrm>
            <a:off x="1881404" y="6429541"/>
            <a:ext cx="855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92934"/>
                </a:solidFill>
                <a:latin typeface="Arial" panose="020B0604020202020204" pitchFamily="34" charset="0"/>
              </a:rPr>
              <a:t>O’Brien and Farid, SIGGRAPH 2012, Exposing Photo Manipulation with Inconsistent Reflections</a:t>
            </a:r>
          </a:p>
        </p:txBody>
      </p:sp>
    </p:spTree>
    <p:extLst>
      <p:ext uri="{BB962C8B-B14F-4D97-AF65-F5344CB8AC3E}">
        <p14:creationId xmlns:p14="http://schemas.microsoft.com/office/powerpoint/2010/main" val="129924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5DFB9-4ED6-4E13-B7A5-840FD8BB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Useful For?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F9C807-2755-48D3-8E3D-7B2068611EF5}"/>
              </a:ext>
            </a:extLst>
          </p:cNvPr>
          <p:cNvCxnSpPr/>
          <p:nvPr/>
        </p:nvCxnSpPr>
        <p:spPr>
          <a:xfrm>
            <a:off x="6096000" y="2461098"/>
            <a:ext cx="0" cy="3083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A8D65C-8689-42BF-84AD-8BC55C545ADC}"/>
              </a:ext>
            </a:extLst>
          </p:cNvPr>
          <p:cNvSpPr txBox="1"/>
          <p:nvPr/>
        </p:nvSpPr>
        <p:spPr>
          <a:xfrm>
            <a:off x="5249695" y="5632316"/>
            <a:ext cx="1692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292934"/>
                </a:solidFill>
                <a:latin typeface="Arial" panose="020B0604020202020204" pitchFamily="34" charset="0"/>
              </a:rPr>
              <a:t>Mirror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440FB4-71D8-48C3-9676-B4D85B44258E}"/>
              </a:ext>
            </a:extLst>
          </p:cNvPr>
          <p:cNvGrpSpPr/>
          <p:nvPr/>
        </p:nvGrpSpPr>
        <p:grpSpPr>
          <a:xfrm>
            <a:off x="3598423" y="2855728"/>
            <a:ext cx="4995154" cy="1815172"/>
            <a:chOff x="1955260" y="2855727"/>
            <a:chExt cx="4995154" cy="18151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ACEF12-D609-48BF-9AB1-9B204BDC665D}"/>
                </a:ext>
              </a:extLst>
            </p:cNvPr>
            <p:cNvGrpSpPr/>
            <p:nvPr/>
          </p:nvGrpSpPr>
          <p:grpSpPr>
            <a:xfrm>
              <a:off x="1955260" y="2855727"/>
              <a:ext cx="496110" cy="1815171"/>
              <a:chOff x="1955260" y="2855727"/>
              <a:chExt cx="496110" cy="1815171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508BDBB-34FF-412C-8E99-6965487ADBD8}"/>
                  </a:ext>
                </a:extLst>
              </p:cNvPr>
              <p:cNvSpPr/>
              <p:nvPr/>
            </p:nvSpPr>
            <p:spPr>
              <a:xfrm>
                <a:off x="1955260" y="2855727"/>
                <a:ext cx="165370" cy="1653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4B09B03-51C8-4358-84C7-9B46810E0901}"/>
                  </a:ext>
                </a:extLst>
              </p:cNvPr>
              <p:cNvSpPr/>
              <p:nvPr/>
            </p:nvSpPr>
            <p:spPr>
              <a:xfrm>
                <a:off x="2120630" y="3836902"/>
                <a:ext cx="165370" cy="1653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35993D3-5AB6-4799-B8E9-A4676EC54279}"/>
                  </a:ext>
                </a:extLst>
              </p:cNvPr>
              <p:cNvSpPr/>
              <p:nvPr/>
            </p:nvSpPr>
            <p:spPr>
              <a:xfrm>
                <a:off x="2286000" y="3263630"/>
                <a:ext cx="165370" cy="1653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33FDB6F-9EA6-40B3-9541-3E151B846110}"/>
                  </a:ext>
                </a:extLst>
              </p:cNvPr>
              <p:cNvSpPr/>
              <p:nvPr/>
            </p:nvSpPr>
            <p:spPr>
              <a:xfrm>
                <a:off x="1955260" y="4505528"/>
                <a:ext cx="165370" cy="1653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47BBEE-C3EF-476A-B6D4-57AF2BFE261E}"/>
                </a:ext>
              </a:extLst>
            </p:cNvPr>
            <p:cNvGrpSpPr/>
            <p:nvPr/>
          </p:nvGrpSpPr>
          <p:grpSpPr>
            <a:xfrm flipH="1">
              <a:off x="6454304" y="2855727"/>
              <a:ext cx="496110" cy="1815171"/>
              <a:chOff x="1955260" y="2855727"/>
              <a:chExt cx="496110" cy="181517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7FA3CFE-F351-4268-9A31-09F55BCB7E89}"/>
                  </a:ext>
                </a:extLst>
              </p:cNvPr>
              <p:cNvSpPr/>
              <p:nvPr/>
            </p:nvSpPr>
            <p:spPr>
              <a:xfrm>
                <a:off x="1955260" y="2855727"/>
                <a:ext cx="165370" cy="1653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EB1DEAA-47AF-4801-B590-D94ED2C97C32}"/>
                  </a:ext>
                </a:extLst>
              </p:cNvPr>
              <p:cNvSpPr/>
              <p:nvPr/>
            </p:nvSpPr>
            <p:spPr>
              <a:xfrm>
                <a:off x="2120630" y="3836902"/>
                <a:ext cx="165370" cy="1653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26E4931-BBB1-42E9-9EE0-3A557C783807}"/>
                  </a:ext>
                </a:extLst>
              </p:cNvPr>
              <p:cNvSpPr/>
              <p:nvPr/>
            </p:nvSpPr>
            <p:spPr>
              <a:xfrm>
                <a:off x="2286000" y="3263630"/>
                <a:ext cx="165370" cy="1653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0AC08B-1EAF-4F4D-B38F-3274C0476001}"/>
                  </a:ext>
                </a:extLst>
              </p:cNvPr>
              <p:cNvSpPr/>
              <p:nvPr/>
            </p:nvSpPr>
            <p:spPr>
              <a:xfrm>
                <a:off x="1955260" y="4505528"/>
                <a:ext cx="165370" cy="1653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BAF9E-8C12-4E6F-A6B0-13B9EEC0961F}"/>
                </a:ext>
              </a:extLst>
            </p:cNvPr>
            <p:cNvCxnSpPr>
              <a:cxnSpLocks/>
              <a:stCxn id="6" idx="6"/>
              <a:endCxn id="14" idx="6"/>
            </p:cNvCxnSpPr>
            <p:nvPr/>
          </p:nvCxnSpPr>
          <p:spPr>
            <a:xfrm>
              <a:off x="2120630" y="2938412"/>
              <a:ext cx="46644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0675682-F6B7-469F-9A97-0F10449A9868}"/>
                </a:ext>
              </a:extLst>
            </p:cNvPr>
            <p:cNvCxnSpPr>
              <a:cxnSpLocks/>
              <a:stCxn id="8" idx="6"/>
              <a:endCxn id="16" idx="6"/>
            </p:cNvCxnSpPr>
            <p:nvPr/>
          </p:nvCxnSpPr>
          <p:spPr>
            <a:xfrm>
              <a:off x="2451370" y="3346315"/>
              <a:ext cx="40029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5514E5-3E82-4B3D-A1E7-CE0B5C5ECC40}"/>
                </a:ext>
              </a:extLst>
            </p:cNvPr>
            <p:cNvCxnSpPr>
              <a:cxnSpLocks/>
              <a:stCxn id="7" idx="6"/>
              <a:endCxn id="15" idx="6"/>
            </p:cNvCxnSpPr>
            <p:nvPr/>
          </p:nvCxnSpPr>
          <p:spPr>
            <a:xfrm>
              <a:off x="2286000" y="3919587"/>
              <a:ext cx="43336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81F580-2F21-4414-9E61-E612BC9F521B}"/>
                </a:ext>
              </a:extLst>
            </p:cNvPr>
            <p:cNvCxnSpPr>
              <a:cxnSpLocks/>
              <a:stCxn id="9" idx="6"/>
              <a:endCxn id="17" idx="6"/>
            </p:cNvCxnSpPr>
            <p:nvPr/>
          </p:nvCxnSpPr>
          <p:spPr>
            <a:xfrm>
              <a:off x="2120630" y="4588213"/>
              <a:ext cx="46644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83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792480" y="0"/>
            <a:ext cx="987552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4000"/>
              <a:t>Physical parameters of image formation</a:t>
            </a:r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body" idx="1"/>
          </p:nvPr>
        </p:nvSpPr>
        <p:spPr>
          <a:xfrm>
            <a:off x="1249680" y="1051560"/>
            <a:ext cx="9601200" cy="48124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t" anchorCtr="0" compatLnSpc="1">
            <a:prstTxWarp prst="textNoShape">
              <a:avLst/>
            </a:prstTxWarp>
            <a:noAutofit/>
          </a:bodyPr>
          <a:lstStyle/>
          <a:p>
            <a:pPr marL="342887" indent="-34288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80" dirty="0"/>
              <a:t>Photometric</a:t>
            </a:r>
            <a:endParaRPr sz="4320" dirty="0"/>
          </a:p>
          <a:p>
            <a:pPr marL="742920" lvl="1" indent="-26034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</a:pPr>
            <a:r>
              <a:rPr lang="en-US" sz="2880" dirty="0"/>
              <a:t>Surfaces’ reflectance properties</a:t>
            </a:r>
            <a:endParaRPr sz="2880" dirty="0"/>
          </a:p>
          <a:p>
            <a:pPr marL="742920" lvl="1" indent="-285738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880" dirty="0"/>
              <a:t>Direction and intensity of light reaching sensor</a:t>
            </a:r>
            <a:endParaRPr sz="2880" dirty="0"/>
          </a:p>
          <a:p>
            <a:pPr marL="342887" indent="-342887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80" dirty="0"/>
              <a:t>Geometric</a:t>
            </a:r>
            <a:endParaRPr sz="2880" dirty="0"/>
          </a:p>
          <a:p>
            <a:pPr marL="742920" lvl="1" indent="-285738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880" dirty="0"/>
              <a:t>Type of projection</a:t>
            </a:r>
            <a:endParaRPr sz="2880" dirty="0"/>
          </a:p>
          <a:p>
            <a:pPr marL="1142954" lvl="2" indent="-228590">
              <a:spcBef>
                <a:spcPts val="560"/>
              </a:spcBef>
              <a:spcAft>
                <a:spcPts val="0"/>
              </a:spcAft>
              <a:buSzPts val="2400"/>
            </a:pPr>
            <a:r>
              <a:rPr lang="en-US" sz="3360" dirty="0"/>
              <a:t>Pinhole camera model</a:t>
            </a:r>
            <a:endParaRPr sz="3360" dirty="0"/>
          </a:p>
          <a:p>
            <a:pPr marL="1142954" lvl="2" indent="-228590">
              <a:spcBef>
                <a:spcPts val="560"/>
              </a:spcBef>
              <a:spcAft>
                <a:spcPts val="0"/>
              </a:spcAft>
              <a:buSzPts val="2400"/>
            </a:pPr>
            <a:r>
              <a:rPr lang="en-US" sz="3360" dirty="0"/>
              <a:t>Projective geometry</a:t>
            </a:r>
            <a:endParaRPr sz="3360" dirty="0"/>
          </a:p>
          <a:p>
            <a:pPr marL="742920" lvl="1" indent="-285738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880" dirty="0"/>
              <a:t>Camera pose</a:t>
            </a:r>
            <a:endParaRPr sz="3840" dirty="0"/>
          </a:p>
          <a:p>
            <a:pPr marL="342887" indent="-342887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80" dirty="0"/>
              <a:t>Optical</a:t>
            </a:r>
            <a:endParaRPr sz="4320" dirty="0"/>
          </a:p>
          <a:p>
            <a:pPr marL="742920" lvl="1" indent="-285738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880" dirty="0"/>
              <a:t>Sensor’s lens type</a:t>
            </a:r>
            <a:endParaRPr sz="3840" dirty="0"/>
          </a:p>
          <a:p>
            <a:pPr marL="742920" lvl="1" indent="-285738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880" dirty="0"/>
              <a:t>focal length, field of view, aperture, shutter speed</a:t>
            </a:r>
            <a:endParaRPr sz="2880" dirty="0"/>
          </a:p>
          <a:p>
            <a:pPr marL="742920" lvl="1" indent="-133345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80" dirty="0"/>
          </a:p>
          <a:p>
            <a:pPr marL="742920" lvl="1" indent="-133345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80" dirty="0"/>
          </a:p>
        </p:txBody>
      </p:sp>
      <p:sp>
        <p:nvSpPr>
          <p:cNvPr id="143" name="Google Shape;143;p9"/>
          <p:cNvSpPr txBox="1">
            <a:spLocks noGrp="1"/>
          </p:cNvSpPr>
          <p:nvPr>
            <p:ph type="sldNum" idx="12"/>
          </p:nvPr>
        </p:nvSpPr>
        <p:spPr>
          <a:xfrm>
            <a:off x="9448800" y="64928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6" tIns="45700" rIns="91426" bIns="45700" numCol="1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-US">
                <a:solidFill>
                  <a:srgbClr val="000000"/>
                </a:solidFill>
              </a:rPr>
              <a:pPr/>
              <a:t>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609600" y="6567569"/>
            <a:ext cx="36576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fontAlgn="base"/>
            <a:r>
              <a:rPr lang="en-US" sz="1400">
                <a:solidFill>
                  <a:srgbClr val="292934"/>
                </a:solidFill>
                <a:latin typeface="Arial"/>
                <a:ea typeface="Arial"/>
                <a:sym typeface="Arial"/>
              </a:rPr>
              <a:t>Slide credit: Kristen </a:t>
            </a:r>
            <a:r>
              <a:rPr lang="en-US" sz="1400" dirty="0" err="1">
                <a:solidFill>
                  <a:srgbClr val="292934"/>
                </a:solidFill>
                <a:latin typeface="Arial"/>
                <a:ea typeface="Arial"/>
                <a:sym typeface="Arial"/>
              </a:rPr>
              <a:t>Grauman</a:t>
            </a:r>
            <a:endParaRPr sz="1400" dirty="0">
              <a:solidFill>
                <a:srgbClr val="292934"/>
              </a:solidFill>
              <a:latin typeface="Arial"/>
              <a:ea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6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1B9B-2751-4ADD-8FA9-B0D96428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Useful For?</a:t>
            </a:r>
          </a:p>
        </p:txBody>
      </p:sp>
      <p:pic>
        <p:nvPicPr>
          <p:cNvPr id="4" name="Content Placeholder 5" descr="Screen Shot 2015-01-12 at 4.55.28 PM.png">
            <a:extLst>
              <a:ext uri="{FF2B5EF4-FFF2-40B4-BE49-F238E27FC236}">
                <a16:creationId xmlns:a16="http://schemas.microsoft.com/office/drawing/2014/main" id="{9EB3EADD-A579-405E-9FD5-1380C3B00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0" b="17822"/>
          <a:stretch/>
        </p:blipFill>
        <p:spPr>
          <a:xfrm>
            <a:off x="2884265" y="1405197"/>
            <a:ext cx="6423472" cy="370541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49A2C0-20FA-47E4-9074-AABE161C5D9B}"/>
              </a:ext>
            </a:extLst>
          </p:cNvPr>
          <p:cNvSpPr txBox="1"/>
          <p:nvPr/>
        </p:nvSpPr>
        <p:spPr>
          <a:xfrm>
            <a:off x="1881403" y="6429541"/>
            <a:ext cx="8654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92934"/>
                </a:solidFill>
                <a:latin typeface="Arial" panose="020B0604020202020204" pitchFamily="34" charset="0"/>
              </a:rPr>
              <a:t>O’Brien and Farid, SIGGRAPH 2012, Exposing Photo Manipulation with Inconsistent Reflections</a:t>
            </a:r>
          </a:p>
        </p:txBody>
      </p:sp>
      <p:pic>
        <p:nvPicPr>
          <p:cNvPr id="7" name="Content Placeholder 5" descr="Screen Shot 2015-01-12 at 4.55.28 PM.png">
            <a:extLst>
              <a:ext uri="{FF2B5EF4-FFF2-40B4-BE49-F238E27FC236}">
                <a16:creationId xmlns:a16="http://schemas.microsoft.com/office/drawing/2014/main" id="{41CDEDD8-CD1C-4B58-942F-1E47B6D9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85" b="595"/>
          <a:stretch/>
        </p:blipFill>
        <p:spPr bwMode="auto">
          <a:xfrm>
            <a:off x="1821180" y="5110608"/>
            <a:ext cx="8549640" cy="107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904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59E7-8A6A-8A40-962B-FA9A60131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Useful For?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43C839-C412-954A-9CDA-4FF263036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095243"/>
            <a:ext cx="10972800" cy="5002477"/>
          </a:xfrm>
        </p:spPr>
      </p:pic>
    </p:spTree>
    <p:extLst>
      <p:ext uri="{BB962C8B-B14F-4D97-AF65-F5344CB8AC3E}">
        <p14:creationId xmlns:p14="http://schemas.microsoft.com/office/powerpoint/2010/main" val="4161669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59E7-8A6A-8A40-962B-FA9A60131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Useful For?</a:t>
            </a:r>
            <a:endParaRPr lang="tr-T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A77533-60BD-EA47-84B8-E84C1D180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33061"/>
            <a:ext cx="10972800" cy="372684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33B2CB-3ED3-AE49-8A99-C8DA3EBE525D}"/>
              </a:ext>
            </a:extLst>
          </p:cNvPr>
          <p:cNvSpPr/>
          <p:nvPr/>
        </p:nvSpPr>
        <p:spPr>
          <a:xfrm>
            <a:off x="2039344" y="1139065"/>
            <a:ext cx="81133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4000" dirty="0" err="1"/>
              <a:t>Getting</a:t>
            </a:r>
            <a:r>
              <a:rPr lang="tr-TR" sz="4000" dirty="0"/>
              <a:t> </a:t>
            </a:r>
            <a:r>
              <a:rPr lang="tr-TR" sz="4000" dirty="0" err="1"/>
              <a:t>spatial</a:t>
            </a:r>
            <a:r>
              <a:rPr lang="tr-TR" sz="4000" dirty="0"/>
              <a:t> </a:t>
            </a:r>
            <a:r>
              <a:rPr lang="tr-TR" sz="4000" dirty="0" err="1"/>
              <a:t>layout</a:t>
            </a:r>
            <a:r>
              <a:rPr lang="tr-TR" sz="4000" dirty="0"/>
              <a:t> in </a:t>
            </a:r>
            <a:r>
              <a:rPr lang="tr-TR" sz="4000" dirty="0" err="1"/>
              <a:t>indoor</a:t>
            </a:r>
            <a:r>
              <a:rPr lang="tr-TR" sz="4000" dirty="0"/>
              <a:t> </a:t>
            </a:r>
            <a:r>
              <a:rPr lang="tr-TR" sz="4000" dirty="0" err="1"/>
              <a:t>scenes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28999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Some motivational imaging experiments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49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say we have a sensor…</a:t>
            </a:r>
            <a:endParaRPr dirty="0"/>
          </a:p>
        </p:txBody>
      </p: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6BD7A775-6425-4AAF-A035-9E36AF2C9143}"/>
              </a:ext>
            </a:extLst>
          </p:cNvPr>
          <p:cNvSpPr txBox="1"/>
          <p:nvPr/>
        </p:nvSpPr>
        <p:spPr>
          <a:xfrm>
            <a:off x="10109961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digital sensor (CCD or CMOS)</a:t>
            </a:r>
            <a:endParaRPr sz="2400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4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an object we like to photograph</a:t>
            </a:r>
            <a:endParaRPr dirty="0"/>
          </a:p>
        </p:txBody>
      </p: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6BD7A775-6425-4AAF-A035-9E36AF2C9143}"/>
              </a:ext>
            </a:extLst>
          </p:cNvPr>
          <p:cNvSpPr txBox="1"/>
          <p:nvPr/>
        </p:nvSpPr>
        <p:spPr>
          <a:xfrm>
            <a:off x="10109961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digital sensor (CCD or CMOS)</a:t>
            </a:r>
            <a:endParaRPr sz="2400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sp>
        <p:nvSpPr>
          <p:cNvPr id="39" name="Put a photosensor in front of object">
            <a:extLst>
              <a:ext uri="{FF2B5EF4-FFF2-40B4-BE49-F238E27FC236}">
                <a16:creationId xmlns:a16="http://schemas.microsoft.com/office/drawing/2014/main" id="{1388512D-6353-445F-ABB6-8B848E4ABB45}"/>
              </a:ext>
            </a:extLst>
          </p:cNvPr>
          <p:cNvSpPr txBox="1"/>
          <p:nvPr/>
        </p:nvSpPr>
        <p:spPr>
          <a:xfrm>
            <a:off x="3231155" y="5928572"/>
            <a:ext cx="572971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What would an image taken like this look like?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555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Bare-sensor imaging</a:t>
            </a:r>
            <a:endParaRPr dirty="0"/>
          </a:p>
        </p:txBody>
      </p: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6BD7A775-6425-4AAF-A035-9E36AF2C9143}"/>
              </a:ext>
            </a:extLst>
          </p:cNvPr>
          <p:cNvSpPr txBox="1"/>
          <p:nvPr/>
        </p:nvSpPr>
        <p:spPr>
          <a:xfrm>
            <a:off x="10109961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digital sensor (CCD or CMOS)</a:t>
            </a:r>
            <a:endParaRPr sz="2400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F69AC22E-419F-44E9-9CFE-BFE8D5E05BA2}"/>
              </a:ext>
            </a:extLst>
          </p:cNvPr>
          <p:cNvSpPr/>
          <p:nvPr/>
        </p:nvSpPr>
        <p:spPr>
          <a:xfrm>
            <a:off x="3848100" y="1875822"/>
            <a:ext cx="6170421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9750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Bare-sensor imaging</a:t>
            </a:r>
            <a:endParaRPr dirty="0"/>
          </a:p>
        </p:txBody>
      </p: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6BD7A775-6425-4AAF-A035-9E36AF2C9143}"/>
              </a:ext>
            </a:extLst>
          </p:cNvPr>
          <p:cNvSpPr txBox="1"/>
          <p:nvPr/>
        </p:nvSpPr>
        <p:spPr>
          <a:xfrm>
            <a:off x="10109961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digital sensor (CCD or CMOS)</a:t>
            </a:r>
            <a:endParaRPr sz="2400" dirty="0">
              <a:latin typeface="+mj-lt"/>
            </a:endParaRP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F69AC22E-419F-44E9-9CFE-BFE8D5E05BA2}"/>
              </a:ext>
            </a:extLst>
          </p:cNvPr>
          <p:cNvSpPr/>
          <p:nvPr/>
        </p:nvSpPr>
        <p:spPr>
          <a:xfrm>
            <a:off x="3848100" y="1875822"/>
            <a:ext cx="6170421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C744AD0E-03C6-4AA7-AFAE-81935D26D41C}"/>
              </a:ext>
            </a:extLst>
          </p:cNvPr>
          <p:cNvSpPr/>
          <p:nvPr/>
        </p:nvSpPr>
        <p:spPr>
          <a:xfrm>
            <a:off x="3848100" y="1875821"/>
            <a:ext cx="6170421" cy="3510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70A7DFFB-B098-46D1-A0B2-8EC5DAE7527E}"/>
              </a:ext>
            </a:extLst>
          </p:cNvPr>
          <p:cNvSpPr/>
          <p:nvPr/>
        </p:nvSpPr>
        <p:spPr>
          <a:xfrm>
            <a:off x="3848100" y="1867380"/>
            <a:ext cx="6170420" cy="311197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1E295630-6DF1-48DA-A7D5-D3DF1E1A1580}"/>
              </a:ext>
            </a:extLst>
          </p:cNvPr>
          <p:cNvSpPr/>
          <p:nvPr/>
        </p:nvSpPr>
        <p:spPr>
          <a:xfrm>
            <a:off x="3848100" y="1867378"/>
            <a:ext cx="6170420" cy="270557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FD31D8D0-CBF7-4A94-8AED-292943FF60D2}"/>
              </a:ext>
            </a:extLst>
          </p:cNvPr>
          <p:cNvSpPr/>
          <p:nvPr/>
        </p:nvSpPr>
        <p:spPr>
          <a:xfrm>
            <a:off x="3848100" y="1867377"/>
            <a:ext cx="6170420" cy="23351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C259629C-5F39-4000-9336-250E14F263E1}"/>
              </a:ext>
            </a:extLst>
          </p:cNvPr>
          <p:cNvSpPr/>
          <p:nvPr/>
        </p:nvSpPr>
        <p:spPr>
          <a:xfrm>
            <a:off x="3848100" y="1867375"/>
            <a:ext cx="6170420" cy="190944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AEA4CB23-0436-4C9D-9220-2A74BC95E42B}"/>
              </a:ext>
            </a:extLst>
          </p:cNvPr>
          <p:cNvSpPr/>
          <p:nvPr/>
        </p:nvSpPr>
        <p:spPr>
          <a:xfrm>
            <a:off x="3848100" y="1863712"/>
            <a:ext cx="6170420" cy="15031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67BCD858-CDA7-4141-AA8A-9864904C104F}"/>
              </a:ext>
            </a:extLst>
          </p:cNvPr>
          <p:cNvSpPr/>
          <p:nvPr/>
        </p:nvSpPr>
        <p:spPr>
          <a:xfrm>
            <a:off x="3848100" y="1875820"/>
            <a:ext cx="6170420" cy="10846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17CD20D4-232C-4E61-8C9F-548B7E3EAD29}"/>
              </a:ext>
            </a:extLst>
          </p:cNvPr>
          <p:cNvSpPr/>
          <p:nvPr/>
        </p:nvSpPr>
        <p:spPr>
          <a:xfrm>
            <a:off x="3848099" y="1875819"/>
            <a:ext cx="6170421" cy="669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BB74F33F-06C9-43CD-80FD-C8D3145DEBFD}"/>
              </a:ext>
            </a:extLst>
          </p:cNvPr>
          <p:cNvSpPr/>
          <p:nvPr/>
        </p:nvSpPr>
        <p:spPr>
          <a:xfrm>
            <a:off x="3848098" y="1875817"/>
            <a:ext cx="6170421" cy="28281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6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Bare-sensor imaging</a:t>
            </a:r>
            <a:endParaRPr dirty="0"/>
          </a:p>
        </p:txBody>
      </p: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6BD7A775-6425-4AAF-A035-9E36AF2C9143}"/>
              </a:ext>
            </a:extLst>
          </p:cNvPr>
          <p:cNvSpPr txBox="1"/>
          <p:nvPr/>
        </p:nvSpPr>
        <p:spPr>
          <a:xfrm>
            <a:off x="10109961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digital sensor (CCD or CMOS)</a:t>
            </a:r>
            <a:endParaRPr sz="2400" dirty="0">
              <a:latin typeface="+mj-lt"/>
            </a:endParaRP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F69AC22E-419F-44E9-9CFE-BFE8D5E05BA2}"/>
              </a:ext>
            </a:extLst>
          </p:cNvPr>
          <p:cNvSpPr/>
          <p:nvPr/>
        </p:nvSpPr>
        <p:spPr>
          <a:xfrm>
            <a:off x="3716336" y="4979354"/>
            <a:ext cx="6302183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C744AD0E-03C6-4AA7-AFAE-81935D26D41C}"/>
              </a:ext>
            </a:extLst>
          </p:cNvPr>
          <p:cNvSpPr/>
          <p:nvPr/>
        </p:nvSpPr>
        <p:spPr>
          <a:xfrm>
            <a:off x="3848100" y="1875821"/>
            <a:ext cx="6170421" cy="3510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70A7DFFB-B098-46D1-A0B2-8EC5DAE7527E}"/>
              </a:ext>
            </a:extLst>
          </p:cNvPr>
          <p:cNvSpPr/>
          <p:nvPr/>
        </p:nvSpPr>
        <p:spPr>
          <a:xfrm>
            <a:off x="3848100" y="1867380"/>
            <a:ext cx="6170420" cy="311197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1E295630-6DF1-48DA-A7D5-D3DF1E1A1580}"/>
              </a:ext>
            </a:extLst>
          </p:cNvPr>
          <p:cNvSpPr/>
          <p:nvPr/>
        </p:nvSpPr>
        <p:spPr>
          <a:xfrm>
            <a:off x="3848100" y="1867378"/>
            <a:ext cx="6170420" cy="270557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FD31D8D0-CBF7-4A94-8AED-292943FF60D2}"/>
              </a:ext>
            </a:extLst>
          </p:cNvPr>
          <p:cNvSpPr/>
          <p:nvPr/>
        </p:nvSpPr>
        <p:spPr>
          <a:xfrm>
            <a:off x="3848100" y="1867377"/>
            <a:ext cx="6170420" cy="23351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C259629C-5F39-4000-9336-250E14F263E1}"/>
              </a:ext>
            </a:extLst>
          </p:cNvPr>
          <p:cNvSpPr/>
          <p:nvPr/>
        </p:nvSpPr>
        <p:spPr>
          <a:xfrm>
            <a:off x="3848100" y="1867375"/>
            <a:ext cx="6170420" cy="190944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AEA4CB23-0436-4C9D-9220-2A74BC95E42B}"/>
              </a:ext>
            </a:extLst>
          </p:cNvPr>
          <p:cNvSpPr/>
          <p:nvPr/>
        </p:nvSpPr>
        <p:spPr>
          <a:xfrm>
            <a:off x="3848100" y="1863712"/>
            <a:ext cx="6170420" cy="15031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67BCD858-CDA7-4141-AA8A-9864904C104F}"/>
              </a:ext>
            </a:extLst>
          </p:cNvPr>
          <p:cNvSpPr/>
          <p:nvPr/>
        </p:nvSpPr>
        <p:spPr>
          <a:xfrm>
            <a:off x="3848100" y="1875820"/>
            <a:ext cx="6170420" cy="10846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17CD20D4-232C-4E61-8C9F-548B7E3EAD29}"/>
              </a:ext>
            </a:extLst>
          </p:cNvPr>
          <p:cNvSpPr/>
          <p:nvPr/>
        </p:nvSpPr>
        <p:spPr>
          <a:xfrm>
            <a:off x="3848099" y="1875819"/>
            <a:ext cx="6170421" cy="669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BB74F33F-06C9-43CD-80FD-C8D3145DEBFD}"/>
              </a:ext>
            </a:extLst>
          </p:cNvPr>
          <p:cNvSpPr/>
          <p:nvPr/>
        </p:nvSpPr>
        <p:spPr>
          <a:xfrm>
            <a:off x="3848098" y="1875817"/>
            <a:ext cx="6170421" cy="28281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5541C455-6EE3-49B9-AF67-861DD6F6371E}"/>
              </a:ext>
            </a:extLst>
          </p:cNvPr>
          <p:cNvSpPr/>
          <p:nvPr/>
        </p:nvSpPr>
        <p:spPr>
          <a:xfrm>
            <a:off x="3848100" y="1875822"/>
            <a:ext cx="6170421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160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Bare-sensor imaging</a:t>
            </a:r>
            <a:endParaRPr dirty="0"/>
          </a:p>
        </p:txBody>
      </p: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6BD7A775-6425-4AAF-A035-9E36AF2C9143}"/>
              </a:ext>
            </a:extLst>
          </p:cNvPr>
          <p:cNvSpPr txBox="1"/>
          <p:nvPr/>
        </p:nvSpPr>
        <p:spPr>
          <a:xfrm>
            <a:off x="10109961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digital sensor (CCD or CMOS)</a:t>
            </a:r>
            <a:endParaRPr sz="2400" dirty="0">
              <a:latin typeface="+mj-lt"/>
            </a:endParaRP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F69AC22E-419F-44E9-9CFE-BFE8D5E05BA2}"/>
              </a:ext>
            </a:extLst>
          </p:cNvPr>
          <p:cNvSpPr/>
          <p:nvPr/>
        </p:nvSpPr>
        <p:spPr>
          <a:xfrm>
            <a:off x="3716336" y="4979354"/>
            <a:ext cx="6302183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C744AD0E-03C6-4AA7-AFAE-81935D26D41C}"/>
              </a:ext>
            </a:extLst>
          </p:cNvPr>
          <p:cNvSpPr/>
          <p:nvPr/>
        </p:nvSpPr>
        <p:spPr>
          <a:xfrm>
            <a:off x="3848100" y="1875821"/>
            <a:ext cx="6170421" cy="3510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70A7DFFB-B098-46D1-A0B2-8EC5DAE7527E}"/>
              </a:ext>
            </a:extLst>
          </p:cNvPr>
          <p:cNvSpPr/>
          <p:nvPr/>
        </p:nvSpPr>
        <p:spPr>
          <a:xfrm>
            <a:off x="3848100" y="1867380"/>
            <a:ext cx="6170420" cy="311197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1E295630-6DF1-48DA-A7D5-D3DF1E1A1580}"/>
              </a:ext>
            </a:extLst>
          </p:cNvPr>
          <p:cNvSpPr/>
          <p:nvPr/>
        </p:nvSpPr>
        <p:spPr>
          <a:xfrm>
            <a:off x="3848100" y="1867378"/>
            <a:ext cx="6170420" cy="270557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FD31D8D0-CBF7-4A94-8AED-292943FF60D2}"/>
              </a:ext>
            </a:extLst>
          </p:cNvPr>
          <p:cNvSpPr/>
          <p:nvPr/>
        </p:nvSpPr>
        <p:spPr>
          <a:xfrm>
            <a:off x="3848100" y="1867377"/>
            <a:ext cx="6170420" cy="233517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C259629C-5F39-4000-9336-250E14F263E1}"/>
              </a:ext>
            </a:extLst>
          </p:cNvPr>
          <p:cNvSpPr/>
          <p:nvPr/>
        </p:nvSpPr>
        <p:spPr>
          <a:xfrm>
            <a:off x="3848100" y="1867375"/>
            <a:ext cx="6170420" cy="190944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AEA4CB23-0436-4C9D-9220-2A74BC95E42B}"/>
              </a:ext>
            </a:extLst>
          </p:cNvPr>
          <p:cNvSpPr/>
          <p:nvPr/>
        </p:nvSpPr>
        <p:spPr>
          <a:xfrm>
            <a:off x="3848100" y="1863712"/>
            <a:ext cx="6170420" cy="150313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67BCD858-CDA7-4141-AA8A-9864904C104F}"/>
              </a:ext>
            </a:extLst>
          </p:cNvPr>
          <p:cNvSpPr/>
          <p:nvPr/>
        </p:nvSpPr>
        <p:spPr>
          <a:xfrm>
            <a:off x="3848100" y="1875820"/>
            <a:ext cx="6170420" cy="10846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17CD20D4-232C-4E61-8C9F-548B7E3EAD29}"/>
              </a:ext>
            </a:extLst>
          </p:cNvPr>
          <p:cNvSpPr/>
          <p:nvPr/>
        </p:nvSpPr>
        <p:spPr>
          <a:xfrm>
            <a:off x="3848099" y="1875819"/>
            <a:ext cx="6170421" cy="669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BB74F33F-06C9-43CD-80FD-C8D3145DEBFD}"/>
              </a:ext>
            </a:extLst>
          </p:cNvPr>
          <p:cNvSpPr/>
          <p:nvPr/>
        </p:nvSpPr>
        <p:spPr>
          <a:xfrm>
            <a:off x="3848098" y="1875817"/>
            <a:ext cx="6170421" cy="28281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40D5E718-4588-4EA4-8FE6-02FCBA1CA604}"/>
              </a:ext>
            </a:extLst>
          </p:cNvPr>
          <p:cNvSpPr/>
          <p:nvPr/>
        </p:nvSpPr>
        <p:spPr>
          <a:xfrm>
            <a:off x="3716336" y="4979354"/>
            <a:ext cx="6302183" cy="39082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448E39C4-F671-491E-BB6A-E7DBC40215DC}"/>
              </a:ext>
            </a:extLst>
          </p:cNvPr>
          <p:cNvSpPr/>
          <p:nvPr/>
        </p:nvSpPr>
        <p:spPr>
          <a:xfrm flipV="1">
            <a:off x="3716336" y="4569593"/>
            <a:ext cx="6302183" cy="40976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DBF82541-8714-405F-8CC1-2216E17465FB}"/>
              </a:ext>
            </a:extLst>
          </p:cNvPr>
          <p:cNvSpPr/>
          <p:nvPr/>
        </p:nvSpPr>
        <p:spPr>
          <a:xfrm flipV="1">
            <a:off x="3716335" y="4182303"/>
            <a:ext cx="6302184" cy="79102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937CA58B-314B-448B-9EB4-8FE7873CCF84}"/>
              </a:ext>
            </a:extLst>
          </p:cNvPr>
          <p:cNvSpPr/>
          <p:nvPr/>
        </p:nvSpPr>
        <p:spPr>
          <a:xfrm flipV="1">
            <a:off x="3716334" y="3777787"/>
            <a:ext cx="6302185" cy="1195537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4" name="Line">
            <a:extLst>
              <a:ext uri="{FF2B5EF4-FFF2-40B4-BE49-F238E27FC236}">
                <a16:creationId xmlns:a16="http://schemas.microsoft.com/office/drawing/2014/main" id="{84F2C967-BC20-4AAF-A5E3-89A91CEBF57D}"/>
              </a:ext>
            </a:extLst>
          </p:cNvPr>
          <p:cNvSpPr/>
          <p:nvPr/>
        </p:nvSpPr>
        <p:spPr>
          <a:xfrm flipV="1">
            <a:off x="3716334" y="3359415"/>
            <a:ext cx="6302185" cy="1620907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5341CB6B-E6E8-41B4-B65D-ECAF836E0BBA}"/>
              </a:ext>
            </a:extLst>
          </p:cNvPr>
          <p:cNvSpPr/>
          <p:nvPr/>
        </p:nvSpPr>
        <p:spPr>
          <a:xfrm flipV="1">
            <a:off x="3716332" y="2971016"/>
            <a:ext cx="6302185" cy="2016774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6" name="Line">
            <a:extLst>
              <a:ext uri="{FF2B5EF4-FFF2-40B4-BE49-F238E27FC236}">
                <a16:creationId xmlns:a16="http://schemas.microsoft.com/office/drawing/2014/main" id="{25E3C5E2-3DB7-4597-899A-8477973CD670}"/>
              </a:ext>
            </a:extLst>
          </p:cNvPr>
          <p:cNvSpPr/>
          <p:nvPr/>
        </p:nvSpPr>
        <p:spPr>
          <a:xfrm flipV="1">
            <a:off x="3716332" y="2537024"/>
            <a:ext cx="6302185" cy="2433894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3CF68E56-0B29-441C-A9BF-F569933D0468}"/>
              </a:ext>
            </a:extLst>
          </p:cNvPr>
          <p:cNvSpPr/>
          <p:nvPr/>
        </p:nvSpPr>
        <p:spPr>
          <a:xfrm flipV="1">
            <a:off x="3716332" y="2149616"/>
            <a:ext cx="6302185" cy="282130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A9705979-1125-4107-A8AE-DCA4BE8122B1}"/>
              </a:ext>
            </a:extLst>
          </p:cNvPr>
          <p:cNvSpPr/>
          <p:nvPr/>
        </p:nvSpPr>
        <p:spPr>
          <a:xfrm>
            <a:off x="3848100" y="1875822"/>
            <a:ext cx="6170421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1D1A5E42-B335-42A0-B1EC-59950623207F}"/>
              </a:ext>
            </a:extLst>
          </p:cNvPr>
          <p:cNvSpPr/>
          <p:nvPr/>
        </p:nvSpPr>
        <p:spPr>
          <a:xfrm flipV="1">
            <a:off x="3716332" y="1870545"/>
            <a:ext cx="6302185" cy="3106923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A6DC9D54-AAC8-4FCB-AC06-577D187487E3}"/>
              </a:ext>
            </a:extLst>
          </p:cNvPr>
          <p:cNvSpPr txBox="1"/>
          <p:nvPr/>
        </p:nvSpPr>
        <p:spPr>
          <a:xfrm>
            <a:off x="3259935" y="5928572"/>
            <a:ext cx="567213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All scene points contribute to all sensor pixels</a:t>
            </a:r>
            <a:endParaRPr sz="2400" dirty="0">
              <a:latin typeface="+mj-lt"/>
            </a:endParaRPr>
          </a:p>
        </p:txBody>
      </p:sp>
      <p:sp>
        <p:nvSpPr>
          <p:cNvPr id="61" name="Put a photosensor in front of object">
            <a:extLst>
              <a:ext uri="{FF2B5EF4-FFF2-40B4-BE49-F238E27FC236}">
                <a16:creationId xmlns:a16="http://schemas.microsoft.com/office/drawing/2014/main" id="{2F435C73-C33D-4085-8C02-DCD70DAC4B7C}"/>
              </a:ext>
            </a:extLst>
          </p:cNvPr>
          <p:cNvSpPr txBox="1"/>
          <p:nvPr/>
        </p:nvSpPr>
        <p:spPr>
          <a:xfrm>
            <a:off x="9655687" y="5581464"/>
            <a:ext cx="2536313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What does the image on the sensor look like?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06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19200"/>
          </a:xfrm>
        </p:spPr>
        <p:txBody>
          <a:bodyPr>
            <a:noAutofit/>
          </a:bodyPr>
          <a:lstStyle/>
          <a:p>
            <a:r>
              <a:rPr lang="en-US" sz="3200" dirty="0"/>
              <a:t>What do you need to make a camera from scratch?</a:t>
            </a:r>
          </a:p>
        </p:txBody>
      </p:sp>
      <p:pic>
        <p:nvPicPr>
          <p:cNvPr id="208898" name="Picture 2" descr="C:\Users\hays\Desktop\143 Computer Vision\slides\02\caveman_cub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2721" y="1325880"/>
            <a:ext cx="6062185" cy="44063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5621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Bare-sensor imaging</a:t>
            </a:r>
            <a:endParaRPr dirty="0"/>
          </a:p>
        </p:txBody>
      </p: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A6DC9D54-AAC8-4FCB-AC06-577D187487E3}"/>
              </a:ext>
            </a:extLst>
          </p:cNvPr>
          <p:cNvSpPr txBox="1"/>
          <p:nvPr/>
        </p:nvSpPr>
        <p:spPr>
          <a:xfrm>
            <a:off x="3259956" y="5928572"/>
            <a:ext cx="567213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All scene points contribute to all sensor pixels</a:t>
            </a:r>
            <a:endParaRPr sz="2400" dirty="0">
              <a:latin typeface="+mj-lt"/>
            </a:endParaRPr>
          </a:p>
        </p:txBody>
      </p:sp>
      <p:pic>
        <p:nvPicPr>
          <p:cNvPr id="61" name="pasted-image.tif" descr="pasted-image.tif">
            <a:extLst>
              <a:ext uri="{FF2B5EF4-FFF2-40B4-BE49-F238E27FC236}">
                <a16:creationId xmlns:a16="http://schemas.microsoft.com/office/drawing/2014/main" id="{1B89ABD9-15DA-4F8B-A825-938BAAF2D1F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786003" y="-701300"/>
            <a:ext cx="4619993" cy="83943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933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add something to this scene</a:t>
            </a:r>
            <a:endParaRPr dirty="0"/>
          </a:p>
        </p:txBody>
      </p: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6BD7A775-6425-4AAF-A035-9E36AF2C9143}"/>
              </a:ext>
            </a:extLst>
          </p:cNvPr>
          <p:cNvSpPr txBox="1"/>
          <p:nvPr/>
        </p:nvSpPr>
        <p:spPr>
          <a:xfrm>
            <a:off x="10109961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digital sensor (CCD or CMOS)</a:t>
            </a:r>
            <a:endParaRPr sz="2400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42820D-E05A-4AE6-BA76-19A70E775A7E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1D2A83C-D047-4663-8348-2D1CA26E6F8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2BC279-6BCA-47DE-BD12-320515110B9E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2CA5900-B45D-486F-B7A5-C5D4C0FB4A6E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B73A0E-D15D-4232-8FE5-E43A1AA7B040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BADD96A-47FA-4B37-B43D-A993FE3FC47E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200C975-78D1-438D-8693-A9509D42385B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A271C3C-C93B-475D-89E1-99921A7481BE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6D7D1E7-86B9-45AC-A795-03C90C07EFE3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8455393-F0AC-4F02-BE47-03636CB7282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E808607-F6FB-483D-8649-9A23A60A5CE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1E77C3-2DF2-4168-8316-76FD46EB3D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49CAFAB-8FEB-4D8A-8217-0068096128B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E0F7C5C-053B-4888-85A8-AA08D7223B0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DD58897-4579-4345-BB6C-9375EB2B36B8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DA1F5FF-FD82-4437-AD67-1B523795021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6A59804-9CAF-4ED4-9C73-DBE11EE29BD1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1B0983A-9CFE-4D7F-B142-2DBBAAC790CC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CBA98B6-6401-4749-824A-CF0A0243C20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2218A28-1A4A-4F1C-8D0F-F8E28A4F25D2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9890BE0-B9AD-477E-ACAC-90D75228D297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A0693D5-507C-4662-8046-7756F3CC3741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20115E0-CA3B-4A0E-99EA-8B4F4F676115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6CD5C064-3AF3-4B84-A397-27CDB56383FC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C7535AF-15BF-4B71-88E9-1AF357446BE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2372DCD-6317-4D6D-8186-3118B177237B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AD1A7AE-66B3-406E-9427-F705E50B41D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8297399-84A5-4084-8314-201FDDE46447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22CFF14-1BDA-4753-B2DA-7EC18931D4E0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97AF63-569A-4ED7-AE79-3A2D462FFD79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Put a photosensor in front of object">
            <a:extLst>
              <a:ext uri="{FF2B5EF4-FFF2-40B4-BE49-F238E27FC236}">
                <a16:creationId xmlns:a16="http://schemas.microsoft.com/office/drawing/2014/main" id="{22BA6D8D-0609-42AF-B73B-B4429678923B}"/>
              </a:ext>
            </a:extLst>
          </p:cNvPr>
          <p:cNvSpPr txBox="1"/>
          <p:nvPr/>
        </p:nvSpPr>
        <p:spPr>
          <a:xfrm>
            <a:off x="5516935" y="1233780"/>
            <a:ext cx="27649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barrier (diaphragm)</a:t>
            </a:r>
            <a:endParaRPr sz="2400" dirty="0">
              <a:latin typeface="+mj-lt"/>
            </a:endParaRPr>
          </a:p>
        </p:txBody>
      </p:sp>
      <p:sp>
        <p:nvSpPr>
          <p:cNvPr id="102" name="Put a photosensor in front of object">
            <a:extLst>
              <a:ext uri="{FF2B5EF4-FFF2-40B4-BE49-F238E27FC236}">
                <a16:creationId xmlns:a16="http://schemas.microsoft.com/office/drawing/2014/main" id="{299CA299-6E5C-4373-94F9-17A4E5E85449}"/>
              </a:ext>
            </a:extLst>
          </p:cNvPr>
          <p:cNvSpPr txBox="1"/>
          <p:nvPr/>
        </p:nvSpPr>
        <p:spPr>
          <a:xfrm>
            <a:off x="6760460" y="2328907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pinhole (aperture)</a:t>
            </a:r>
            <a:endParaRPr sz="2400" dirty="0"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E4843F-8DA4-426B-B4F7-1DFC44731E12}"/>
              </a:ext>
            </a:extLst>
          </p:cNvPr>
          <p:cNvCxnSpPr>
            <a:cxnSpLocks/>
          </p:cNvCxnSpPr>
          <p:nvPr/>
        </p:nvCxnSpPr>
        <p:spPr>
          <a:xfrm flipH="1">
            <a:off x="7036557" y="3218833"/>
            <a:ext cx="449962" cy="40478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Put a photosensor in front of object">
            <a:extLst>
              <a:ext uri="{FF2B5EF4-FFF2-40B4-BE49-F238E27FC236}">
                <a16:creationId xmlns:a16="http://schemas.microsoft.com/office/drawing/2014/main" id="{8A8E1164-F8EF-41CC-B302-9A75E119ECB8}"/>
              </a:ext>
            </a:extLst>
          </p:cNvPr>
          <p:cNvSpPr txBox="1"/>
          <p:nvPr/>
        </p:nvSpPr>
        <p:spPr>
          <a:xfrm>
            <a:off x="3231155" y="5928572"/>
            <a:ext cx="572971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What would an image taken like this look like?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251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Pinhole imaging</a:t>
            </a:r>
            <a:endParaRPr dirty="0"/>
          </a:p>
        </p:txBody>
      </p: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6BD7A775-6425-4AAF-A035-9E36AF2C9143}"/>
              </a:ext>
            </a:extLst>
          </p:cNvPr>
          <p:cNvSpPr txBox="1"/>
          <p:nvPr/>
        </p:nvSpPr>
        <p:spPr>
          <a:xfrm>
            <a:off x="10109961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digital sensor (CCD or CMOS)</a:t>
            </a:r>
            <a:endParaRPr sz="2400" dirty="0">
              <a:latin typeface="+mj-lt"/>
            </a:endParaRP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C744AD0E-03C6-4AA7-AFAE-81935D26D41C}"/>
              </a:ext>
            </a:extLst>
          </p:cNvPr>
          <p:cNvSpPr/>
          <p:nvPr/>
        </p:nvSpPr>
        <p:spPr>
          <a:xfrm>
            <a:off x="3848100" y="1875821"/>
            <a:ext cx="6170421" cy="3510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70A7DFFB-B098-46D1-A0B2-8EC5DAE7527E}"/>
              </a:ext>
            </a:extLst>
          </p:cNvPr>
          <p:cNvSpPr/>
          <p:nvPr/>
        </p:nvSpPr>
        <p:spPr>
          <a:xfrm>
            <a:off x="3848100" y="1867380"/>
            <a:ext cx="6170420" cy="3111974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1E295630-6DF1-48DA-A7D5-D3DF1E1A1580}"/>
              </a:ext>
            </a:extLst>
          </p:cNvPr>
          <p:cNvSpPr/>
          <p:nvPr/>
        </p:nvSpPr>
        <p:spPr>
          <a:xfrm>
            <a:off x="3848100" y="1867378"/>
            <a:ext cx="6170420" cy="2705575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FD31D8D0-CBF7-4A94-8AED-292943FF60D2}"/>
              </a:ext>
            </a:extLst>
          </p:cNvPr>
          <p:cNvSpPr/>
          <p:nvPr/>
        </p:nvSpPr>
        <p:spPr>
          <a:xfrm>
            <a:off x="3848100" y="1867377"/>
            <a:ext cx="6170420" cy="2335172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C259629C-5F39-4000-9336-250E14F263E1}"/>
              </a:ext>
            </a:extLst>
          </p:cNvPr>
          <p:cNvSpPr/>
          <p:nvPr/>
        </p:nvSpPr>
        <p:spPr>
          <a:xfrm>
            <a:off x="3848100" y="1867375"/>
            <a:ext cx="6170420" cy="1909443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AEA4CB23-0436-4C9D-9220-2A74BC95E42B}"/>
              </a:ext>
            </a:extLst>
          </p:cNvPr>
          <p:cNvSpPr/>
          <p:nvPr/>
        </p:nvSpPr>
        <p:spPr>
          <a:xfrm>
            <a:off x="3848100" y="1863712"/>
            <a:ext cx="6170420" cy="1503132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67BCD858-CDA7-4141-AA8A-9864904C104F}"/>
              </a:ext>
            </a:extLst>
          </p:cNvPr>
          <p:cNvSpPr/>
          <p:nvPr/>
        </p:nvSpPr>
        <p:spPr>
          <a:xfrm>
            <a:off x="3848100" y="1875820"/>
            <a:ext cx="6170420" cy="1084624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17CD20D4-232C-4E61-8C9F-548B7E3EAD29}"/>
              </a:ext>
            </a:extLst>
          </p:cNvPr>
          <p:cNvSpPr/>
          <p:nvPr/>
        </p:nvSpPr>
        <p:spPr>
          <a:xfrm>
            <a:off x="3848099" y="1875819"/>
            <a:ext cx="6170421" cy="669588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BB74F33F-06C9-43CD-80FD-C8D3145DEBFD}"/>
              </a:ext>
            </a:extLst>
          </p:cNvPr>
          <p:cNvSpPr/>
          <p:nvPr/>
        </p:nvSpPr>
        <p:spPr>
          <a:xfrm>
            <a:off x="3848098" y="1875817"/>
            <a:ext cx="6170421" cy="282811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A9705979-1125-4107-A8AE-DCA4BE8122B1}"/>
              </a:ext>
            </a:extLst>
          </p:cNvPr>
          <p:cNvSpPr/>
          <p:nvPr/>
        </p:nvSpPr>
        <p:spPr>
          <a:xfrm>
            <a:off x="3848100" y="1875822"/>
            <a:ext cx="6170421" cy="0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Put a photosensor in front of object">
            <a:extLst>
              <a:ext uri="{FF2B5EF4-FFF2-40B4-BE49-F238E27FC236}">
                <a16:creationId xmlns:a16="http://schemas.microsoft.com/office/drawing/2014/main" id="{FF1956F2-7099-4457-A781-9110C21B1B09}"/>
              </a:ext>
            </a:extLst>
          </p:cNvPr>
          <p:cNvSpPr txBox="1"/>
          <p:nvPr/>
        </p:nvSpPr>
        <p:spPr>
          <a:xfrm>
            <a:off x="7552048" y="994835"/>
            <a:ext cx="1581668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most rays are blocked</a:t>
            </a:r>
            <a:endParaRPr sz="2400" dirty="0">
              <a:latin typeface="+mj-lt"/>
            </a:endParaRPr>
          </a:p>
        </p:txBody>
      </p:sp>
      <p:sp>
        <p:nvSpPr>
          <p:cNvPr id="95" name="Put a photosensor in front of object">
            <a:extLst>
              <a:ext uri="{FF2B5EF4-FFF2-40B4-BE49-F238E27FC236}">
                <a16:creationId xmlns:a16="http://schemas.microsoft.com/office/drawing/2014/main" id="{63E29C00-32B7-4F15-A796-EE8BECD1430B}"/>
              </a:ext>
            </a:extLst>
          </p:cNvPr>
          <p:cNvSpPr txBox="1"/>
          <p:nvPr/>
        </p:nvSpPr>
        <p:spPr>
          <a:xfrm>
            <a:off x="7351517" y="5321466"/>
            <a:ext cx="154686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one makes it through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25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Pinhole imaging</a:t>
            </a:r>
            <a:endParaRPr dirty="0"/>
          </a:p>
        </p:txBody>
      </p: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6BD7A775-6425-4AAF-A035-9E36AF2C9143}"/>
              </a:ext>
            </a:extLst>
          </p:cNvPr>
          <p:cNvSpPr txBox="1"/>
          <p:nvPr/>
        </p:nvSpPr>
        <p:spPr>
          <a:xfrm>
            <a:off x="10109961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digital sensor (CCD or CMOS)</a:t>
            </a:r>
            <a:endParaRPr sz="2400" dirty="0">
              <a:latin typeface="+mj-lt"/>
            </a:endParaRP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C744AD0E-03C6-4AA7-AFAE-81935D26D41C}"/>
              </a:ext>
            </a:extLst>
          </p:cNvPr>
          <p:cNvSpPr/>
          <p:nvPr/>
        </p:nvSpPr>
        <p:spPr>
          <a:xfrm>
            <a:off x="3848100" y="1875821"/>
            <a:ext cx="6170421" cy="3510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70A7DFFB-B098-46D1-A0B2-8EC5DAE7527E}"/>
              </a:ext>
            </a:extLst>
          </p:cNvPr>
          <p:cNvSpPr/>
          <p:nvPr/>
        </p:nvSpPr>
        <p:spPr>
          <a:xfrm>
            <a:off x="3848100" y="1867380"/>
            <a:ext cx="6170420" cy="3111974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1E295630-6DF1-48DA-A7D5-D3DF1E1A1580}"/>
              </a:ext>
            </a:extLst>
          </p:cNvPr>
          <p:cNvSpPr/>
          <p:nvPr/>
        </p:nvSpPr>
        <p:spPr>
          <a:xfrm>
            <a:off x="3848100" y="1867378"/>
            <a:ext cx="6170420" cy="2705575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FD31D8D0-CBF7-4A94-8AED-292943FF60D2}"/>
              </a:ext>
            </a:extLst>
          </p:cNvPr>
          <p:cNvSpPr/>
          <p:nvPr/>
        </p:nvSpPr>
        <p:spPr>
          <a:xfrm>
            <a:off x="3848100" y="1867377"/>
            <a:ext cx="6170420" cy="2335172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C259629C-5F39-4000-9336-250E14F263E1}"/>
              </a:ext>
            </a:extLst>
          </p:cNvPr>
          <p:cNvSpPr/>
          <p:nvPr/>
        </p:nvSpPr>
        <p:spPr>
          <a:xfrm>
            <a:off x="3848100" y="1867375"/>
            <a:ext cx="6170420" cy="1909443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AEA4CB23-0436-4C9D-9220-2A74BC95E42B}"/>
              </a:ext>
            </a:extLst>
          </p:cNvPr>
          <p:cNvSpPr/>
          <p:nvPr/>
        </p:nvSpPr>
        <p:spPr>
          <a:xfrm>
            <a:off x="3848100" y="1863712"/>
            <a:ext cx="6170420" cy="1503132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67BCD858-CDA7-4141-AA8A-9864904C104F}"/>
              </a:ext>
            </a:extLst>
          </p:cNvPr>
          <p:cNvSpPr/>
          <p:nvPr/>
        </p:nvSpPr>
        <p:spPr>
          <a:xfrm>
            <a:off x="3848100" y="1875820"/>
            <a:ext cx="6170420" cy="1084624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17CD20D4-232C-4E61-8C9F-548B7E3EAD29}"/>
              </a:ext>
            </a:extLst>
          </p:cNvPr>
          <p:cNvSpPr/>
          <p:nvPr/>
        </p:nvSpPr>
        <p:spPr>
          <a:xfrm>
            <a:off x="3848099" y="1875819"/>
            <a:ext cx="6170421" cy="669588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BB74F33F-06C9-43CD-80FD-C8D3145DEBFD}"/>
              </a:ext>
            </a:extLst>
          </p:cNvPr>
          <p:cNvSpPr/>
          <p:nvPr/>
        </p:nvSpPr>
        <p:spPr>
          <a:xfrm>
            <a:off x="3848098" y="1875817"/>
            <a:ext cx="6170421" cy="282811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A9705979-1125-4107-A8AE-DCA4BE8122B1}"/>
              </a:ext>
            </a:extLst>
          </p:cNvPr>
          <p:cNvSpPr/>
          <p:nvPr/>
        </p:nvSpPr>
        <p:spPr>
          <a:xfrm>
            <a:off x="3848100" y="1875822"/>
            <a:ext cx="6170421" cy="0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Line">
            <a:extLst>
              <a:ext uri="{FF2B5EF4-FFF2-40B4-BE49-F238E27FC236}">
                <a16:creationId xmlns:a16="http://schemas.microsoft.com/office/drawing/2014/main" id="{DAB5D94C-82A7-4EC1-A013-C38682E0405F}"/>
              </a:ext>
            </a:extLst>
          </p:cNvPr>
          <p:cNvSpPr/>
          <p:nvPr/>
        </p:nvSpPr>
        <p:spPr>
          <a:xfrm>
            <a:off x="3716336" y="4979354"/>
            <a:ext cx="6302183" cy="0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2" name="Line">
            <a:extLst>
              <a:ext uri="{FF2B5EF4-FFF2-40B4-BE49-F238E27FC236}">
                <a16:creationId xmlns:a16="http://schemas.microsoft.com/office/drawing/2014/main" id="{5A84EAC7-AD18-43E6-BC1F-A24BE06AB87B}"/>
              </a:ext>
            </a:extLst>
          </p:cNvPr>
          <p:cNvSpPr/>
          <p:nvPr/>
        </p:nvSpPr>
        <p:spPr>
          <a:xfrm>
            <a:off x="3716336" y="4979354"/>
            <a:ext cx="6302183" cy="390828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5" name="Line">
            <a:extLst>
              <a:ext uri="{FF2B5EF4-FFF2-40B4-BE49-F238E27FC236}">
                <a16:creationId xmlns:a16="http://schemas.microsoft.com/office/drawing/2014/main" id="{C6EA6739-EB1D-4954-BC4C-73CAF89B94F1}"/>
              </a:ext>
            </a:extLst>
          </p:cNvPr>
          <p:cNvSpPr/>
          <p:nvPr/>
        </p:nvSpPr>
        <p:spPr>
          <a:xfrm flipV="1">
            <a:off x="3716336" y="4569593"/>
            <a:ext cx="6302183" cy="409761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6" name="Line">
            <a:extLst>
              <a:ext uri="{FF2B5EF4-FFF2-40B4-BE49-F238E27FC236}">
                <a16:creationId xmlns:a16="http://schemas.microsoft.com/office/drawing/2014/main" id="{3E2DDC5E-AA22-4E6E-8D2D-5B3A34878E45}"/>
              </a:ext>
            </a:extLst>
          </p:cNvPr>
          <p:cNvSpPr/>
          <p:nvPr/>
        </p:nvSpPr>
        <p:spPr>
          <a:xfrm flipV="1">
            <a:off x="3716335" y="4182303"/>
            <a:ext cx="6302184" cy="791022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7" name="Line">
            <a:extLst>
              <a:ext uri="{FF2B5EF4-FFF2-40B4-BE49-F238E27FC236}">
                <a16:creationId xmlns:a16="http://schemas.microsoft.com/office/drawing/2014/main" id="{D256AADB-1555-4B3A-8BE4-9429307EEEDF}"/>
              </a:ext>
            </a:extLst>
          </p:cNvPr>
          <p:cNvSpPr/>
          <p:nvPr/>
        </p:nvSpPr>
        <p:spPr>
          <a:xfrm flipV="1">
            <a:off x="3716334" y="3777787"/>
            <a:ext cx="6302185" cy="1195537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8" name="Line">
            <a:extLst>
              <a:ext uri="{FF2B5EF4-FFF2-40B4-BE49-F238E27FC236}">
                <a16:creationId xmlns:a16="http://schemas.microsoft.com/office/drawing/2014/main" id="{464A8B81-36E5-4A89-B02D-3B279A3A52B3}"/>
              </a:ext>
            </a:extLst>
          </p:cNvPr>
          <p:cNvSpPr/>
          <p:nvPr/>
        </p:nvSpPr>
        <p:spPr>
          <a:xfrm flipV="1">
            <a:off x="3716334" y="3359415"/>
            <a:ext cx="6302185" cy="1620907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9" name="Line">
            <a:extLst>
              <a:ext uri="{FF2B5EF4-FFF2-40B4-BE49-F238E27FC236}">
                <a16:creationId xmlns:a16="http://schemas.microsoft.com/office/drawing/2014/main" id="{BDA5A061-5388-483A-87BB-F9FDCE606FD4}"/>
              </a:ext>
            </a:extLst>
          </p:cNvPr>
          <p:cNvSpPr/>
          <p:nvPr/>
        </p:nvSpPr>
        <p:spPr>
          <a:xfrm flipV="1">
            <a:off x="3716332" y="2971016"/>
            <a:ext cx="6302185" cy="2016774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00" name="Line">
            <a:extLst>
              <a:ext uri="{FF2B5EF4-FFF2-40B4-BE49-F238E27FC236}">
                <a16:creationId xmlns:a16="http://schemas.microsoft.com/office/drawing/2014/main" id="{E4C6D2DC-9C5B-4993-B4F4-7A66B7CCD7FD}"/>
              </a:ext>
            </a:extLst>
          </p:cNvPr>
          <p:cNvSpPr/>
          <p:nvPr/>
        </p:nvSpPr>
        <p:spPr>
          <a:xfrm flipV="1">
            <a:off x="3716332" y="2537024"/>
            <a:ext cx="6302185" cy="2433894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4A51E7D5-2D58-4C31-A5B6-C88198391C0E}"/>
              </a:ext>
            </a:extLst>
          </p:cNvPr>
          <p:cNvSpPr/>
          <p:nvPr/>
        </p:nvSpPr>
        <p:spPr>
          <a:xfrm flipV="1">
            <a:off x="3716332" y="2258910"/>
            <a:ext cx="6302185" cy="271200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02" name="Line">
            <a:extLst>
              <a:ext uri="{FF2B5EF4-FFF2-40B4-BE49-F238E27FC236}">
                <a16:creationId xmlns:a16="http://schemas.microsoft.com/office/drawing/2014/main" id="{C6EAA33E-3A7A-451F-9107-BF6A6F11466B}"/>
              </a:ext>
            </a:extLst>
          </p:cNvPr>
          <p:cNvSpPr/>
          <p:nvPr/>
        </p:nvSpPr>
        <p:spPr>
          <a:xfrm flipV="1">
            <a:off x="3716332" y="1870545"/>
            <a:ext cx="6302185" cy="3106923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Put a photosensor in front of object">
            <a:extLst>
              <a:ext uri="{FF2B5EF4-FFF2-40B4-BE49-F238E27FC236}">
                <a16:creationId xmlns:a16="http://schemas.microsoft.com/office/drawing/2014/main" id="{D1F6D4EC-3200-4F18-9B3D-DC537AD8C572}"/>
              </a:ext>
            </a:extLst>
          </p:cNvPr>
          <p:cNvSpPr txBox="1"/>
          <p:nvPr/>
        </p:nvSpPr>
        <p:spPr>
          <a:xfrm>
            <a:off x="7552048" y="994835"/>
            <a:ext cx="1581668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most rays are blocked</a:t>
            </a:r>
            <a:endParaRPr sz="2400" dirty="0">
              <a:latin typeface="+mj-lt"/>
            </a:endParaRPr>
          </a:p>
        </p:txBody>
      </p:sp>
      <p:sp>
        <p:nvSpPr>
          <p:cNvPr id="107" name="Put a photosensor in front of object">
            <a:extLst>
              <a:ext uri="{FF2B5EF4-FFF2-40B4-BE49-F238E27FC236}">
                <a16:creationId xmlns:a16="http://schemas.microsoft.com/office/drawing/2014/main" id="{4B968007-F9A0-47FC-953F-9BF189ACB407}"/>
              </a:ext>
            </a:extLst>
          </p:cNvPr>
          <p:cNvSpPr txBox="1"/>
          <p:nvPr/>
        </p:nvSpPr>
        <p:spPr>
          <a:xfrm>
            <a:off x="7351517" y="5321466"/>
            <a:ext cx="154686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one makes it through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245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Pinhole imaging</a:t>
            </a:r>
            <a:endParaRPr dirty="0"/>
          </a:p>
        </p:txBody>
      </p: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6BD7A775-6425-4AAF-A035-9E36AF2C9143}"/>
              </a:ext>
            </a:extLst>
          </p:cNvPr>
          <p:cNvSpPr txBox="1"/>
          <p:nvPr/>
        </p:nvSpPr>
        <p:spPr>
          <a:xfrm>
            <a:off x="10109961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digital sensor (CCD or CMOS)</a:t>
            </a:r>
            <a:endParaRPr sz="2400" dirty="0">
              <a:latin typeface="+mj-lt"/>
            </a:endParaRP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C744AD0E-03C6-4AA7-AFAE-81935D26D41C}"/>
              </a:ext>
            </a:extLst>
          </p:cNvPr>
          <p:cNvSpPr/>
          <p:nvPr/>
        </p:nvSpPr>
        <p:spPr>
          <a:xfrm>
            <a:off x="3848100" y="1875821"/>
            <a:ext cx="6170421" cy="3510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70A7DFFB-B098-46D1-A0B2-8EC5DAE7527E}"/>
              </a:ext>
            </a:extLst>
          </p:cNvPr>
          <p:cNvSpPr/>
          <p:nvPr/>
        </p:nvSpPr>
        <p:spPr>
          <a:xfrm>
            <a:off x="3848100" y="1867380"/>
            <a:ext cx="6170420" cy="3111974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1E295630-6DF1-48DA-A7D5-D3DF1E1A1580}"/>
              </a:ext>
            </a:extLst>
          </p:cNvPr>
          <p:cNvSpPr/>
          <p:nvPr/>
        </p:nvSpPr>
        <p:spPr>
          <a:xfrm>
            <a:off x="3848100" y="1867378"/>
            <a:ext cx="6170420" cy="2705575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FD31D8D0-CBF7-4A94-8AED-292943FF60D2}"/>
              </a:ext>
            </a:extLst>
          </p:cNvPr>
          <p:cNvSpPr/>
          <p:nvPr/>
        </p:nvSpPr>
        <p:spPr>
          <a:xfrm>
            <a:off x="3848100" y="1867377"/>
            <a:ext cx="6170420" cy="2335172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C259629C-5F39-4000-9336-250E14F263E1}"/>
              </a:ext>
            </a:extLst>
          </p:cNvPr>
          <p:cNvSpPr/>
          <p:nvPr/>
        </p:nvSpPr>
        <p:spPr>
          <a:xfrm>
            <a:off x="3848100" y="1867375"/>
            <a:ext cx="6170420" cy="1909443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AEA4CB23-0436-4C9D-9220-2A74BC95E42B}"/>
              </a:ext>
            </a:extLst>
          </p:cNvPr>
          <p:cNvSpPr/>
          <p:nvPr/>
        </p:nvSpPr>
        <p:spPr>
          <a:xfrm>
            <a:off x="3848100" y="1863712"/>
            <a:ext cx="6170420" cy="1503132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67BCD858-CDA7-4141-AA8A-9864904C104F}"/>
              </a:ext>
            </a:extLst>
          </p:cNvPr>
          <p:cNvSpPr/>
          <p:nvPr/>
        </p:nvSpPr>
        <p:spPr>
          <a:xfrm>
            <a:off x="3848100" y="1875820"/>
            <a:ext cx="6170420" cy="1084624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17CD20D4-232C-4E61-8C9F-548B7E3EAD29}"/>
              </a:ext>
            </a:extLst>
          </p:cNvPr>
          <p:cNvSpPr/>
          <p:nvPr/>
        </p:nvSpPr>
        <p:spPr>
          <a:xfrm>
            <a:off x="3848099" y="1875819"/>
            <a:ext cx="6170421" cy="669588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BB74F33F-06C9-43CD-80FD-C8D3145DEBFD}"/>
              </a:ext>
            </a:extLst>
          </p:cNvPr>
          <p:cNvSpPr/>
          <p:nvPr/>
        </p:nvSpPr>
        <p:spPr>
          <a:xfrm>
            <a:off x="3848098" y="1875817"/>
            <a:ext cx="6170421" cy="282811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A9705979-1125-4107-A8AE-DCA4BE8122B1}"/>
              </a:ext>
            </a:extLst>
          </p:cNvPr>
          <p:cNvSpPr/>
          <p:nvPr/>
        </p:nvSpPr>
        <p:spPr>
          <a:xfrm>
            <a:off x="3848100" y="1875822"/>
            <a:ext cx="6170421" cy="0"/>
          </a:xfrm>
          <a:prstGeom prst="line">
            <a:avLst/>
          </a:prstGeom>
          <a:ln w="38100">
            <a:solidFill>
              <a:schemeClr val="accent6">
                <a:lumMod val="75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Line">
            <a:extLst>
              <a:ext uri="{FF2B5EF4-FFF2-40B4-BE49-F238E27FC236}">
                <a16:creationId xmlns:a16="http://schemas.microsoft.com/office/drawing/2014/main" id="{DAB5D94C-82A7-4EC1-A013-C38682E0405F}"/>
              </a:ext>
            </a:extLst>
          </p:cNvPr>
          <p:cNvSpPr/>
          <p:nvPr/>
        </p:nvSpPr>
        <p:spPr>
          <a:xfrm>
            <a:off x="3716336" y="4979354"/>
            <a:ext cx="6302183" cy="0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2" name="Line">
            <a:extLst>
              <a:ext uri="{FF2B5EF4-FFF2-40B4-BE49-F238E27FC236}">
                <a16:creationId xmlns:a16="http://schemas.microsoft.com/office/drawing/2014/main" id="{5A84EAC7-AD18-43E6-BC1F-A24BE06AB87B}"/>
              </a:ext>
            </a:extLst>
          </p:cNvPr>
          <p:cNvSpPr/>
          <p:nvPr/>
        </p:nvSpPr>
        <p:spPr>
          <a:xfrm>
            <a:off x="3716336" y="4979354"/>
            <a:ext cx="6302183" cy="390828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5" name="Line">
            <a:extLst>
              <a:ext uri="{FF2B5EF4-FFF2-40B4-BE49-F238E27FC236}">
                <a16:creationId xmlns:a16="http://schemas.microsoft.com/office/drawing/2014/main" id="{C6EA6739-EB1D-4954-BC4C-73CAF89B94F1}"/>
              </a:ext>
            </a:extLst>
          </p:cNvPr>
          <p:cNvSpPr/>
          <p:nvPr/>
        </p:nvSpPr>
        <p:spPr>
          <a:xfrm flipV="1">
            <a:off x="3716336" y="4569593"/>
            <a:ext cx="6302183" cy="409761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6" name="Line">
            <a:extLst>
              <a:ext uri="{FF2B5EF4-FFF2-40B4-BE49-F238E27FC236}">
                <a16:creationId xmlns:a16="http://schemas.microsoft.com/office/drawing/2014/main" id="{3E2DDC5E-AA22-4E6E-8D2D-5B3A34878E45}"/>
              </a:ext>
            </a:extLst>
          </p:cNvPr>
          <p:cNvSpPr/>
          <p:nvPr/>
        </p:nvSpPr>
        <p:spPr>
          <a:xfrm flipV="1">
            <a:off x="3716335" y="4182303"/>
            <a:ext cx="6302184" cy="791022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7" name="Line">
            <a:extLst>
              <a:ext uri="{FF2B5EF4-FFF2-40B4-BE49-F238E27FC236}">
                <a16:creationId xmlns:a16="http://schemas.microsoft.com/office/drawing/2014/main" id="{D256AADB-1555-4B3A-8BE4-9429307EEEDF}"/>
              </a:ext>
            </a:extLst>
          </p:cNvPr>
          <p:cNvSpPr/>
          <p:nvPr/>
        </p:nvSpPr>
        <p:spPr>
          <a:xfrm flipV="1">
            <a:off x="3716334" y="3777787"/>
            <a:ext cx="6302185" cy="1195537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8" name="Line">
            <a:extLst>
              <a:ext uri="{FF2B5EF4-FFF2-40B4-BE49-F238E27FC236}">
                <a16:creationId xmlns:a16="http://schemas.microsoft.com/office/drawing/2014/main" id="{464A8B81-36E5-4A89-B02D-3B279A3A52B3}"/>
              </a:ext>
            </a:extLst>
          </p:cNvPr>
          <p:cNvSpPr/>
          <p:nvPr/>
        </p:nvSpPr>
        <p:spPr>
          <a:xfrm flipV="1">
            <a:off x="3716334" y="3359415"/>
            <a:ext cx="6302185" cy="1620907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99" name="Line">
            <a:extLst>
              <a:ext uri="{FF2B5EF4-FFF2-40B4-BE49-F238E27FC236}">
                <a16:creationId xmlns:a16="http://schemas.microsoft.com/office/drawing/2014/main" id="{BDA5A061-5388-483A-87BB-F9FDCE606FD4}"/>
              </a:ext>
            </a:extLst>
          </p:cNvPr>
          <p:cNvSpPr/>
          <p:nvPr/>
        </p:nvSpPr>
        <p:spPr>
          <a:xfrm flipV="1">
            <a:off x="3716332" y="2971016"/>
            <a:ext cx="6302185" cy="2016774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00" name="Line">
            <a:extLst>
              <a:ext uri="{FF2B5EF4-FFF2-40B4-BE49-F238E27FC236}">
                <a16:creationId xmlns:a16="http://schemas.microsoft.com/office/drawing/2014/main" id="{E4C6D2DC-9C5B-4993-B4F4-7A66B7CCD7FD}"/>
              </a:ext>
            </a:extLst>
          </p:cNvPr>
          <p:cNvSpPr/>
          <p:nvPr/>
        </p:nvSpPr>
        <p:spPr>
          <a:xfrm flipV="1">
            <a:off x="3716332" y="2537024"/>
            <a:ext cx="6302185" cy="2433894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4A51E7D5-2D58-4C31-A5B6-C88198391C0E}"/>
              </a:ext>
            </a:extLst>
          </p:cNvPr>
          <p:cNvSpPr/>
          <p:nvPr/>
        </p:nvSpPr>
        <p:spPr>
          <a:xfrm flipV="1">
            <a:off x="3716332" y="2258910"/>
            <a:ext cx="6302185" cy="271200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02" name="Line">
            <a:extLst>
              <a:ext uri="{FF2B5EF4-FFF2-40B4-BE49-F238E27FC236}">
                <a16:creationId xmlns:a16="http://schemas.microsoft.com/office/drawing/2014/main" id="{C6EAA33E-3A7A-451F-9107-BF6A6F11466B}"/>
              </a:ext>
            </a:extLst>
          </p:cNvPr>
          <p:cNvSpPr/>
          <p:nvPr/>
        </p:nvSpPr>
        <p:spPr>
          <a:xfrm flipV="1">
            <a:off x="3716332" y="1870545"/>
            <a:ext cx="6302185" cy="3106923"/>
          </a:xfrm>
          <a:prstGeom prst="line">
            <a:avLst/>
          </a:prstGeom>
          <a:ln w="38100">
            <a:solidFill>
              <a:schemeClr val="accent2">
                <a:lumMod val="50000"/>
                <a:alpha val="1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Put a photosensor in front of object">
            <a:extLst>
              <a:ext uri="{FF2B5EF4-FFF2-40B4-BE49-F238E27FC236}">
                <a16:creationId xmlns:a16="http://schemas.microsoft.com/office/drawing/2014/main" id="{829B358F-9A92-4958-A984-0443EF975223}"/>
              </a:ext>
            </a:extLst>
          </p:cNvPr>
          <p:cNvSpPr txBox="1"/>
          <p:nvPr/>
        </p:nvSpPr>
        <p:spPr>
          <a:xfrm>
            <a:off x="2729952" y="5928572"/>
            <a:ext cx="67321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Each scene point contributes to only one sensor pixel</a:t>
            </a:r>
            <a:endParaRPr sz="2400" dirty="0">
              <a:latin typeface="+mj-lt"/>
            </a:endParaRPr>
          </a:p>
        </p:txBody>
      </p:sp>
      <p:sp>
        <p:nvSpPr>
          <p:cNvPr id="93" name="Put a photosensor in front of object">
            <a:extLst>
              <a:ext uri="{FF2B5EF4-FFF2-40B4-BE49-F238E27FC236}">
                <a16:creationId xmlns:a16="http://schemas.microsoft.com/office/drawing/2014/main" id="{2961B1C6-7F53-480E-AABF-04A34AAF9C18}"/>
              </a:ext>
            </a:extLst>
          </p:cNvPr>
          <p:cNvSpPr txBox="1"/>
          <p:nvPr/>
        </p:nvSpPr>
        <p:spPr>
          <a:xfrm>
            <a:off x="9655687" y="5581464"/>
            <a:ext cx="2536313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What does the image on the sensor look like?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674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Pinhole imaging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C744AD0E-03C6-4AA7-AFAE-81935D26D41C}"/>
              </a:ext>
            </a:extLst>
          </p:cNvPr>
          <p:cNvSpPr/>
          <p:nvPr/>
        </p:nvSpPr>
        <p:spPr>
          <a:xfrm>
            <a:off x="3848100" y="1875821"/>
            <a:ext cx="6170421" cy="3510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01" name="Line">
            <a:extLst>
              <a:ext uri="{FF2B5EF4-FFF2-40B4-BE49-F238E27FC236}">
                <a16:creationId xmlns:a16="http://schemas.microsoft.com/office/drawing/2014/main" id="{4A51E7D5-2D58-4C31-A5B6-C88198391C0E}"/>
              </a:ext>
            </a:extLst>
          </p:cNvPr>
          <p:cNvSpPr/>
          <p:nvPr/>
        </p:nvSpPr>
        <p:spPr>
          <a:xfrm flipV="1">
            <a:off x="3716332" y="2258910"/>
            <a:ext cx="6302185" cy="271200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4" name="pasted-image.tif" descr="pasted-image.tif">
            <a:extLst>
              <a:ext uri="{FF2B5EF4-FFF2-40B4-BE49-F238E27FC236}">
                <a16:creationId xmlns:a16="http://schemas.microsoft.com/office/drawing/2014/main" id="{91862E42-5482-4DE3-91D4-272211DB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8465371" y="180332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Put a photosensor in front of object">
            <a:extLst>
              <a:ext uri="{FF2B5EF4-FFF2-40B4-BE49-F238E27FC236}">
                <a16:creationId xmlns:a16="http://schemas.microsoft.com/office/drawing/2014/main" id="{86708179-5595-48C7-808E-BDAEFFB8BFFD}"/>
              </a:ext>
            </a:extLst>
          </p:cNvPr>
          <p:cNvSpPr txBox="1"/>
          <p:nvPr/>
        </p:nvSpPr>
        <p:spPr>
          <a:xfrm>
            <a:off x="8162727" y="5650797"/>
            <a:ext cx="379272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copy of real-world object (inverted and scaled)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30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Pinhole camera terms</a:t>
            </a:r>
            <a:endParaRPr dirty="0"/>
          </a:p>
        </p:txBody>
      </p: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6BD7A775-6425-4AAF-A035-9E36AF2C9143}"/>
              </a:ext>
            </a:extLst>
          </p:cNvPr>
          <p:cNvSpPr txBox="1"/>
          <p:nvPr/>
        </p:nvSpPr>
        <p:spPr>
          <a:xfrm>
            <a:off x="10109961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digital sensor (CCD or CMOS)</a:t>
            </a:r>
            <a:endParaRPr sz="2400" dirty="0">
              <a:latin typeface="+mj-lt"/>
            </a:endParaRP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Put a photosensor in front of object">
            <a:extLst>
              <a:ext uri="{FF2B5EF4-FFF2-40B4-BE49-F238E27FC236}">
                <a16:creationId xmlns:a16="http://schemas.microsoft.com/office/drawing/2014/main" id="{11EB3920-E560-49FA-B953-B15D970D336B}"/>
              </a:ext>
            </a:extLst>
          </p:cNvPr>
          <p:cNvSpPr txBox="1"/>
          <p:nvPr/>
        </p:nvSpPr>
        <p:spPr>
          <a:xfrm>
            <a:off x="5516935" y="1233780"/>
            <a:ext cx="27649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barrier (diaphragm)</a:t>
            </a:r>
            <a:endParaRPr sz="2400" dirty="0">
              <a:latin typeface="+mj-lt"/>
            </a:endParaRPr>
          </a:p>
        </p:txBody>
      </p:sp>
      <p:sp>
        <p:nvSpPr>
          <p:cNvPr id="105" name="Put a photosensor in front of object">
            <a:extLst>
              <a:ext uri="{FF2B5EF4-FFF2-40B4-BE49-F238E27FC236}">
                <a16:creationId xmlns:a16="http://schemas.microsoft.com/office/drawing/2014/main" id="{3EBEE033-1DC0-4993-BD89-8B406B4B6755}"/>
              </a:ext>
            </a:extLst>
          </p:cNvPr>
          <p:cNvSpPr txBox="1"/>
          <p:nvPr/>
        </p:nvSpPr>
        <p:spPr>
          <a:xfrm>
            <a:off x="6760460" y="2328907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pinhole (aperture)</a:t>
            </a:r>
            <a:endParaRPr sz="2400" dirty="0">
              <a:latin typeface="+mj-lt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CF59770-CF95-42A4-9299-F6E63EE05A95}"/>
              </a:ext>
            </a:extLst>
          </p:cNvPr>
          <p:cNvCxnSpPr>
            <a:cxnSpLocks/>
          </p:cNvCxnSpPr>
          <p:nvPr/>
        </p:nvCxnSpPr>
        <p:spPr>
          <a:xfrm flipH="1">
            <a:off x="7036557" y="3218833"/>
            <a:ext cx="449962" cy="40478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Put a photosensor in front of object">
            <a:extLst>
              <a:ext uri="{FF2B5EF4-FFF2-40B4-BE49-F238E27FC236}">
                <a16:creationId xmlns:a16="http://schemas.microsoft.com/office/drawing/2014/main" id="{EF1AD392-9747-4663-B6F0-DF226EF73987}"/>
              </a:ext>
            </a:extLst>
          </p:cNvPr>
          <p:cNvSpPr txBox="1"/>
          <p:nvPr/>
        </p:nvSpPr>
        <p:spPr>
          <a:xfrm>
            <a:off x="9932159" y="1127516"/>
            <a:ext cx="225984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image plane</a:t>
            </a:r>
            <a:endParaRPr sz="2400" dirty="0">
              <a:latin typeface="+mj-lt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B0B7328-339F-42C2-9B1F-AAAA58F35A28}"/>
              </a:ext>
            </a:extLst>
          </p:cNvPr>
          <p:cNvCxnSpPr>
            <a:cxnSpLocks/>
          </p:cNvCxnSpPr>
          <p:nvPr/>
        </p:nvCxnSpPr>
        <p:spPr>
          <a:xfrm flipH="1">
            <a:off x="10338557" y="1644104"/>
            <a:ext cx="449962" cy="40478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Put a photosensor in front of object">
            <a:extLst>
              <a:ext uri="{FF2B5EF4-FFF2-40B4-BE49-F238E27FC236}">
                <a16:creationId xmlns:a16="http://schemas.microsoft.com/office/drawing/2014/main" id="{A62EE2E8-0E15-443C-BC3A-A7B5424C2F65}"/>
              </a:ext>
            </a:extLst>
          </p:cNvPr>
          <p:cNvSpPr txBox="1"/>
          <p:nvPr/>
        </p:nvSpPr>
        <p:spPr>
          <a:xfrm>
            <a:off x="7137457" y="4174453"/>
            <a:ext cx="271374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camera center (center of projection)</a:t>
            </a:r>
            <a:endParaRPr sz="2400" dirty="0">
              <a:latin typeface="+mj-lt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C45DA6-DFD9-4BF4-B48F-A6FBFC163EB4}"/>
              </a:ext>
            </a:extLst>
          </p:cNvPr>
          <p:cNvCxnSpPr>
            <a:cxnSpLocks/>
          </p:cNvCxnSpPr>
          <p:nvPr/>
        </p:nvCxnSpPr>
        <p:spPr>
          <a:xfrm flipH="1" flipV="1">
            <a:off x="7074657" y="3751083"/>
            <a:ext cx="621543" cy="42337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5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Focal length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Put a photosensor in front of object">
            <a:extLst>
              <a:ext uri="{FF2B5EF4-FFF2-40B4-BE49-F238E27FC236}">
                <a16:creationId xmlns:a16="http://schemas.microsoft.com/office/drawing/2014/main" id="{19A94F23-3F31-4822-9C01-17A19D2F20F0}"/>
              </a:ext>
            </a:extLst>
          </p:cNvPr>
          <p:cNvSpPr txBox="1"/>
          <p:nvPr/>
        </p:nvSpPr>
        <p:spPr>
          <a:xfrm>
            <a:off x="6983218" y="5879592"/>
            <a:ext cx="311397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focal length f</a:t>
            </a:r>
            <a:endParaRPr sz="2400" dirty="0">
              <a:latin typeface="+mj-lt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68F4D01-3178-4E19-9C0A-DE82368C40F0}"/>
              </a:ext>
            </a:extLst>
          </p:cNvPr>
          <p:cNvCxnSpPr>
            <a:cxnSpLocks/>
          </p:cNvCxnSpPr>
          <p:nvPr/>
        </p:nvCxnSpPr>
        <p:spPr>
          <a:xfrm>
            <a:off x="6983217" y="5704114"/>
            <a:ext cx="3113973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57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Focal length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Put a photosensor in front of object">
            <a:extLst>
              <a:ext uri="{FF2B5EF4-FFF2-40B4-BE49-F238E27FC236}">
                <a16:creationId xmlns:a16="http://schemas.microsoft.com/office/drawing/2014/main" id="{19A94F23-3F31-4822-9C01-17A19D2F20F0}"/>
              </a:ext>
            </a:extLst>
          </p:cNvPr>
          <p:cNvSpPr txBox="1"/>
          <p:nvPr/>
        </p:nvSpPr>
        <p:spPr>
          <a:xfrm>
            <a:off x="6625802" y="5879592"/>
            <a:ext cx="22260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focal length 0.5 f</a:t>
            </a:r>
            <a:endParaRPr sz="2400" dirty="0">
              <a:latin typeface="+mj-lt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68F4D01-3178-4E19-9C0A-DE82368C40F0}"/>
              </a:ext>
            </a:extLst>
          </p:cNvPr>
          <p:cNvCxnSpPr>
            <a:cxnSpLocks/>
          </p:cNvCxnSpPr>
          <p:nvPr/>
        </p:nvCxnSpPr>
        <p:spPr>
          <a:xfrm>
            <a:off x="6983217" y="5704114"/>
            <a:ext cx="151126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Put a photosensor in front of object">
            <a:extLst>
              <a:ext uri="{FF2B5EF4-FFF2-40B4-BE49-F238E27FC236}">
                <a16:creationId xmlns:a16="http://schemas.microsoft.com/office/drawing/2014/main" id="{9246EB3F-B387-4ECC-9501-C111AA857BD9}"/>
              </a:ext>
            </a:extLst>
          </p:cNvPr>
          <p:cNvSpPr txBox="1"/>
          <p:nvPr/>
        </p:nvSpPr>
        <p:spPr>
          <a:xfrm>
            <a:off x="393700" y="1104830"/>
            <a:ext cx="676731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What happens as we change the focal length?</a:t>
            </a:r>
            <a:endParaRPr sz="2400" dirty="0">
              <a:latin typeface="+mj-l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8494483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16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6" name="pasted-image.tif" descr="pasted-image.tif">
            <a:extLst>
              <a:ext uri="{FF2B5EF4-FFF2-40B4-BE49-F238E27FC236}">
                <a16:creationId xmlns:a16="http://schemas.microsoft.com/office/drawing/2014/main" id="{F3AD22C1-A910-424B-97D2-457F2C990FD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8465371" y="180332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Focal length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Put a photosensor in front of object">
            <a:extLst>
              <a:ext uri="{FF2B5EF4-FFF2-40B4-BE49-F238E27FC236}">
                <a16:creationId xmlns:a16="http://schemas.microsoft.com/office/drawing/2014/main" id="{19A94F23-3F31-4822-9C01-17A19D2F20F0}"/>
              </a:ext>
            </a:extLst>
          </p:cNvPr>
          <p:cNvSpPr txBox="1"/>
          <p:nvPr/>
        </p:nvSpPr>
        <p:spPr>
          <a:xfrm>
            <a:off x="6625802" y="5879592"/>
            <a:ext cx="22260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focal length 0.5 f</a:t>
            </a:r>
            <a:endParaRPr sz="2400" dirty="0">
              <a:latin typeface="+mj-lt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68F4D01-3178-4E19-9C0A-DE82368C40F0}"/>
              </a:ext>
            </a:extLst>
          </p:cNvPr>
          <p:cNvCxnSpPr>
            <a:cxnSpLocks/>
          </p:cNvCxnSpPr>
          <p:nvPr/>
        </p:nvCxnSpPr>
        <p:spPr>
          <a:xfrm>
            <a:off x="6983217" y="5704114"/>
            <a:ext cx="151126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Put a photosensor in front of object">
            <a:extLst>
              <a:ext uri="{FF2B5EF4-FFF2-40B4-BE49-F238E27FC236}">
                <a16:creationId xmlns:a16="http://schemas.microsoft.com/office/drawing/2014/main" id="{9246EB3F-B387-4ECC-9501-C111AA857BD9}"/>
              </a:ext>
            </a:extLst>
          </p:cNvPr>
          <p:cNvSpPr txBox="1"/>
          <p:nvPr/>
        </p:nvSpPr>
        <p:spPr>
          <a:xfrm>
            <a:off x="393700" y="1104830"/>
            <a:ext cx="676731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What happens as we change the focal length?</a:t>
            </a:r>
            <a:endParaRPr sz="2400" dirty="0">
              <a:latin typeface="+mj-l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8494483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3848100" y="1875821"/>
            <a:ext cx="6170421" cy="3510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3756660" y="1818400"/>
            <a:ext cx="6261861" cy="364252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4272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Image formation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5105400"/>
            <a:ext cx="7772400" cy="1295400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dirty="0"/>
              <a:t>Let’s design a camera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Idea 1:  put a piece of film in front of an object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Do we get a reasonable image?</a:t>
            </a:r>
          </a:p>
        </p:txBody>
      </p:sp>
      <p:pic>
        <p:nvPicPr>
          <p:cNvPr id="23556" name="Picture 4" descr="image-noth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800"/>
            <a:ext cx="5484814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3962400" y="1981200"/>
            <a:ext cx="4724400" cy="1524000"/>
            <a:chOff x="1536" y="1248"/>
            <a:chExt cx="2976" cy="960"/>
          </a:xfrm>
        </p:grpSpPr>
        <p:sp>
          <p:nvSpPr>
            <p:cNvPr id="23568" name="Line 7"/>
            <p:cNvSpPr>
              <a:spLocks noChangeShapeType="1"/>
            </p:cNvSpPr>
            <p:nvPr/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569" name="Line 8"/>
            <p:cNvSpPr>
              <a:spLocks noChangeShapeType="1"/>
            </p:cNvSpPr>
            <p:nvPr/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570" name="Line 9"/>
            <p:cNvSpPr>
              <a:spLocks noChangeShapeType="1"/>
            </p:cNvSpPr>
            <p:nvPr/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42730" name="Line 10"/>
          <p:cNvSpPr>
            <a:spLocks noChangeShapeType="1"/>
          </p:cNvSpPr>
          <p:nvPr/>
        </p:nvSpPr>
        <p:spPr bwMode="auto">
          <a:xfrm>
            <a:off x="3962400" y="1981200"/>
            <a:ext cx="4724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4267200" y="2209800"/>
            <a:ext cx="4419600" cy="1295400"/>
            <a:chOff x="1728" y="1392"/>
            <a:chExt cx="2784" cy="816"/>
          </a:xfrm>
        </p:grpSpPr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23565" name="Line 11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566" name="Line 12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567" name="Line 13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3564" name="Line 14"/>
            <p:cNvSpPr>
              <a:spLocks noChangeShapeType="1"/>
            </p:cNvSpPr>
            <p:nvPr/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3560" name="Oval 18"/>
          <p:cNvSpPr>
            <a:spLocks noChangeArrowheads="1"/>
          </p:cNvSpPr>
          <p:nvPr/>
        </p:nvSpPr>
        <p:spPr bwMode="auto">
          <a:xfrm>
            <a:off x="3917950" y="1949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23561" name="Oval 19"/>
          <p:cNvSpPr>
            <a:spLocks noChangeArrowheads="1"/>
          </p:cNvSpPr>
          <p:nvPr/>
        </p:nvSpPr>
        <p:spPr bwMode="auto">
          <a:xfrm>
            <a:off x="4235450" y="25574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23562" name="TextBox 17"/>
          <p:cNvSpPr txBox="1">
            <a:spLocks noChangeArrowheads="1"/>
          </p:cNvSpPr>
          <p:nvPr/>
        </p:nvSpPr>
        <p:spPr bwMode="auto">
          <a:xfrm>
            <a:off x="1524001" y="6550026"/>
            <a:ext cx="14918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</a:rPr>
              <a:t>Slide source: Seitz</a:t>
            </a:r>
          </a:p>
        </p:txBody>
      </p:sp>
    </p:spTree>
    <p:extLst>
      <p:ext uri="{BB962C8B-B14F-4D97-AF65-F5344CB8AC3E}">
        <p14:creationId xmlns:p14="http://schemas.microsoft.com/office/powerpoint/2010/main" val="1846784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6" name="pasted-image.tif" descr="pasted-image.tif">
            <a:extLst>
              <a:ext uri="{FF2B5EF4-FFF2-40B4-BE49-F238E27FC236}">
                <a16:creationId xmlns:a16="http://schemas.microsoft.com/office/drawing/2014/main" id="{F3AD22C1-A910-424B-97D2-457F2C990FD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8465371" y="180332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Focal length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Put a photosensor in front of object">
            <a:extLst>
              <a:ext uri="{FF2B5EF4-FFF2-40B4-BE49-F238E27FC236}">
                <a16:creationId xmlns:a16="http://schemas.microsoft.com/office/drawing/2014/main" id="{19A94F23-3F31-4822-9C01-17A19D2F20F0}"/>
              </a:ext>
            </a:extLst>
          </p:cNvPr>
          <p:cNvSpPr txBox="1"/>
          <p:nvPr/>
        </p:nvSpPr>
        <p:spPr>
          <a:xfrm>
            <a:off x="6625802" y="5879592"/>
            <a:ext cx="22260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focal length 0.5 f</a:t>
            </a:r>
            <a:endParaRPr sz="2400" dirty="0">
              <a:latin typeface="+mj-lt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68F4D01-3178-4E19-9C0A-DE82368C40F0}"/>
              </a:ext>
            </a:extLst>
          </p:cNvPr>
          <p:cNvCxnSpPr>
            <a:cxnSpLocks/>
          </p:cNvCxnSpPr>
          <p:nvPr/>
        </p:nvCxnSpPr>
        <p:spPr>
          <a:xfrm>
            <a:off x="6983217" y="5704114"/>
            <a:ext cx="151126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Put a photosensor in front of object">
            <a:extLst>
              <a:ext uri="{FF2B5EF4-FFF2-40B4-BE49-F238E27FC236}">
                <a16:creationId xmlns:a16="http://schemas.microsoft.com/office/drawing/2014/main" id="{9246EB3F-B387-4ECC-9501-C111AA857BD9}"/>
              </a:ext>
            </a:extLst>
          </p:cNvPr>
          <p:cNvSpPr txBox="1"/>
          <p:nvPr/>
        </p:nvSpPr>
        <p:spPr>
          <a:xfrm>
            <a:off x="393700" y="1104830"/>
            <a:ext cx="676731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What happens as we change the focal length?</a:t>
            </a:r>
            <a:endParaRPr sz="2400" dirty="0">
              <a:latin typeface="+mj-l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8494483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3848100" y="1875821"/>
            <a:ext cx="6170421" cy="3510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3756660" y="1818400"/>
            <a:ext cx="6261861" cy="364252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7742980" y="2692936"/>
            <a:ext cx="1594446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Put a photosensor in front of object">
            <a:extLst>
              <a:ext uri="{FF2B5EF4-FFF2-40B4-BE49-F238E27FC236}">
                <a16:creationId xmlns:a16="http://schemas.microsoft.com/office/drawing/2014/main" id="{15F1BC26-AF14-4866-9F7C-4A5BD878DA4C}"/>
              </a:ext>
            </a:extLst>
          </p:cNvPr>
          <p:cNvSpPr txBox="1"/>
          <p:nvPr/>
        </p:nvSpPr>
        <p:spPr>
          <a:xfrm>
            <a:off x="7456002" y="1102372"/>
            <a:ext cx="43295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projection is half the size</a:t>
            </a:r>
            <a:endParaRPr sz="2400" dirty="0">
              <a:latin typeface="+mj-lt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3EC8DBF-29BD-4F8D-B8FD-7AB05071B6C6}"/>
              </a:ext>
            </a:extLst>
          </p:cNvPr>
          <p:cNvCxnSpPr>
            <a:cxnSpLocks/>
          </p:cNvCxnSpPr>
          <p:nvPr/>
        </p:nvCxnSpPr>
        <p:spPr>
          <a:xfrm>
            <a:off x="7951020" y="1585691"/>
            <a:ext cx="291280" cy="110724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71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Pinhole size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6A193E7-0A6C-47FA-9507-40B961725785}"/>
              </a:ext>
            </a:extLst>
          </p:cNvPr>
          <p:cNvCxnSpPr>
            <a:cxnSpLocks/>
          </p:cNvCxnSpPr>
          <p:nvPr/>
        </p:nvCxnSpPr>
        <p:spPr>
          <a:xfrm>
            <a:off x="6703819" y="3393899"/>
            <a:ext cx="0" cy="54186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Put a photosensor in front of object">
            <a:extLst>
              <a:ext uri="{FF2B5EF4-FFF2-40B4-BE49-F238E27FC236}">
                <a16:creationId xmlns:a16="http://schemas.microsoft.com/office/drawing/2014/main" id="{96242125-25DA-457A-96B3-5BA7D6B75E7E}"/>
              </a:ext>
            </a:extLst>
          </p:cNvPr>
          <p:cNvSpPr txBox="1"/>
          <p:nvPr/>
        </p:nvSpPr>
        <p:spPr>
          <a:xfrm>
            <a:off x="5244071" y="3259432"/>
            <a:ext cx="1368308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pinhole diameter</a:t>
            </a:r>
          </a:p>
        </p:txBody>
      </p:sp>
      <p:sp>
        <p:nvSpPr>
          <p:cNvPr id="99" name="Put a photosensor in front of object">
            <a:extLst>
              <a:ext uri="{FF2B5EF4-FFF2-40B4-BE49-F238E27FC236}">
                <a16:creationId xmlns:a16="http://schemas.microsoft.com/office/drawing/2014/main" id="{AF256833-099F-4DD8-99B3-1BAF748F8E76}"/>
              </a:ext>
            </a:extLst>
          </p:cNvPr>
          <p:cNvSpPr txBox="1"/>
          <p:nvPr/>
        </p:nvSpPr>
        <p:spPr>
          <a:xfrm>
            <a:off x="444499" y="5761835"/>
            <a:ext cx="676731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Ideal pinhole has infinitesimally small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 practice that is impossible.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14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Pinhole size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6A193E7-0A6C-47FA-9507-40B961725785}"/>
              </a:ext>
            </a:extLst>
          </p:cNvPr>
          <p:cNvCxnSpPr>
            <a:cxnSpLocks/>
          </p:cNvCxnSpPr>
          <p:nvPr/>
        </p:nvCxnSpPr>
        <p:spPr>
          <a:xfrm>
            <a:off x="6703819" y="3286566"/>
            <a:ext cx="0" cy="677334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Put a photosensor in front of object">
            <a:extLst>
              <a:ext uri="{FF2B5EF4-FFF2-40B4-BE49-F238E27FC236}">
                <a16:creationId xmlns:a16="http://schemas.microsoft.com/office/drawing/2014/main" id="{96242125-25DA-457A-96B3-5BA7D6B75E7E}"/>
              </a:ext>
            </a:extLst>
          </p:cNvPr>
          <p:cNvSpPr txBox="1"/>
          <p:nvPr/>
        </p:nvSpPr>
        <p:spPr>
          <a:xfrm>
            <a:off x="5244071" y="3259432"/>
            <a:ext cx="1368308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pinhole diameter</a:t>
            </a:r>
          </a:p>
        </p:txBody>
      </p:sp>
      <p:sp>
        <p:nvSpPr>
          <p:cNvPr id="91" name="Put a photosensor in front of object">
            <a:extLst>
              <a:ext uri="{FF2B5EF4-FFF2-40B4-BE49-F238E27FC236}">
                <a16:creationId xmlns:a16="http://schemas.microsoft.com/office/drawing/2014/main" id="{394E1871-055E-4059-9FA8-55B6A6F6821B}"/>
              </a:ext>
            </a:extLst>
          </p:cNvPr>
          <p:cNvSpPr txBox="1"/>
          <p:nvPr/>
        </p:nvSpPr>
        <p:spPr>
          <a:xfrm>
            <a:off x="393700" y="1104830"/>
            <a:ext cx="676731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What happens as we change the pinhole diameter?</a:t>
            </a:r>
            <a:endParaRPr sz="2400" dirty="0">
              <a:latin typeface="+mj-lt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F160BBB-8E32-4729-8F57-BFD5E7EDC809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8027CFD-1D7E-4DF6-A66F-971E882E6E28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FFD1898-75D6-4FB1-9679-C0A8C3243B2D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85C2CB3-EC4E-47F3-9800-66508045E4B6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8082416-C73A-48E4-AC31-4D4093E994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39F7CE1-533D-4C41-92B4-7CED395DA141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E73079B-BB71-41AD-9FE0-121B088B47B2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F30BEA4-53DA-4898-8D32-80A2C87107E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DA078CF-0D14-42C5-B775-7E4719EF9D07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097A3E5-3A12-4130-9DB3-4E84F08A839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D67B929-322B-45AE-BF21-37A69E7F71D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6744646-B0DD-4427-9112-D66C3E47AFB5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A6A2423-68CE-4B7F-BD3D-3F0D8538E0D9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291CFE2-2402-499C-87BF-2D0751C47B0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940914F-EAD6-465E-951B-633B6379AB38}"/>
                </a:ext>
              </a:extLst>
            </p:cNvPr>
            <p:cNvGrpSpPr/>
            <p:nvPr/>
          </p:nvGrpSpPr>
          <p:grpSpPr>
            <a:xfrm>
              <a:off x="8293100" y="4451350"/>
              <a:ext cx="127000" cy="1143000"/>
              <a:chOff x="8445500" y="3079750"/>
              <a:chExt cx="127000" cy="1143000"/>
            </a:xfrm>
            <a:grpFill/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EBAC999-BCED-485C-8A05-74CEA94FC61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403F685-FEE7-4CCF-92F2-99BC9F72A0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94830A4-B01B-45C4-9119-D07B6BCA309E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D4267A8-025D-4E6C-AE92-D03458225CF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745FE2C8-84E6-4D02-8961-43F04F2657F9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900A8DE-8C77-4862-B9CD-19502A3B1A55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437EB90A-621A-4AC7-87B6-2BEFE2861C87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7F730B26-971C-4D6C-A410-B6485D43BDD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29182C61-1EB4-45DD-8EC0-C741A1A2B901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BD4F916-C76D-477B-A2BE-34630A059B73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626B761-1004-462D-8D36-CEFBBE9080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C3004C0-8FAA-4EF8-ACEF-BFABD7495C9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7B9A68-E6F6-4AB2-A2FE-3536C46E9FF6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26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e">
            <a:extLst>
              <a:ext uri="{FF2B5EF4-FFF2-40B4-BE49-F238E27FC236}">
                <a16:creationId xmlns:a16="http://schemas.microsoft.com/office/drawing/2014/main" id="{AD5A6BC5-394E-4DAD-97BF-289B525E22A9}"/>
              </a:ext>
            </a:extLst>
          </p:cNvPr>
          <p:cNvSpPr/>
          <p:nvPr/>
        </p:nvSpPr>
        <p:spPr>
          <a:xfrm>
            <a:off x="3702922" y="1793215"/>
            <a:ext cx="6315600" cy="359354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Pinhole size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Put a photosensor in front of object">
            <a:extLst>
              <a:ext uri="{FF2B5EF4-FFF2-40B4-BE49-F238E27FC236}">
                <a16:creationId xmlns:a16="http://schemas.microsoft.com/office/drawing/2014/main" id="{394E1871-055E-4059-9FA8-55B6A6F6821B}"/>
              </a:ext>
            </a:extLst>
          </p:cNvPr>
          <p:cNvSpPr txBox="1"/>
          <p:nvPr/>
        </p:nvSpPr>
        <p:spPr>
          <a:xfrm>
            <a:off x="393700" y="1104830"/>
            <a:ext cx="676731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What happens as we change the pinhole diameter?</a:t>
            </a:r>
            <a:endParaRPr sz="2400" dirty="0">
              <a:latin typeface="+mj-lt"/>
            </a:endParaRPr>
          </a:p>
        </p:txBody>
      </p:sp>
      <p:pic>
        <p:nvPicPr>
          <p:cNvPr id="61" name="pasted-image.tif" descr="pasted-image.tif">
            <a:extLst>
              <a:ext uri="{FF2B5EF4-FFF2-40B4-BE49-F238E27FC236}">
                <a16:creationId xmlns:a16="http://schemas.microsoft.com/office/drawing/2014/main" id="{25495348-D9F5-44D4-A57C-694482C51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8465371" y="1803321"/>
            <a:ext cx="3187439" cy="36559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1A29E21F-0C02-484B-B7FF-79239407958B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B0AE320-2720-4683-ACCC-9E87B36781FD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94E25CD-20BE-4FCF-A8EE-55A0FD304870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22D8D96-C8C9-4133-80A1-13CEC2A41817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707212E-9E06-4056-A550-7A01A3B1ACC4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0B4D1C7-CD6A-4995-B047-C3DEA8027DA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E03F238-3CF3-40F7-9B96-A9BD7730AA3D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6603A44-9BF7-4578-870F-90963D7C4C05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95A8D050-46AA-4ECE-825B-F1EB4112FAF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BB80CFC3-8233-4226-AFF2-EECFA8A1E5DF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9ACFBC6-8B0C-42BC-9D47-42093BC4B251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9801E1A-4115-4B2E-9487-931847C74B8C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461877C-ABB2-424B-9C0D-10FD47F9F02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1E43216-34F5-4165-B945-02C4809892F6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F7A01F4-CC2E-4C9C-8DDA-30450FCEF650}"/>
                </a:ext>
              </a:extLst>
            </p:cNvPr>
            <p:cNvGrpSpPr/>
            <p:nvPr/>
          </p:nvGrpSpPr>
          <p:grpSpPr>
            <a:xfrm>
              <a:off x="8293100" y="4451350"/>
              <a:ext cx="127000" cy="1143000"/>
              <a:chOff x="8445500" y="3079750"/>
              <a:chExt cx="127000" cy="1143000"/>
            </a:xfrm>
            <a:grpFill/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5624373-35BA-48FF-B329-530087F5A37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BA68190-914F-4142-8254-BA3AE41DDF95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7B9D8C9-E165-45ED-AD2C-B3B2F158BF1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298045C-7F6A-45EA-879A-5EAEC510D302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01F9068D-2E28-4320-B477-846F749FE913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C945C4FA-DB3B-4E10-9DFE-754B170CD9F4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A6086359-4A24-418D-A430-F55D240A56F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9AA2CA25-EDD4-4800-98F9-0E462F7C57BE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5A1D397E-1E11-4298-AB4E-5C6620E2B9B0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0CEF523-CDFE-4B1E-B057-B9E2E25BD706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DDE5553-46C8-474D-882F-99C15D66DBE2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FA9B0F0-971F-42F7-A082-75BC863DD1A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2579CAE-ACDD-40B6-87BC-FCA6CCF92AAD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Line">
            <a:extLst>
              <a:ext uri="{FF2B5EF4-FFF2-40B4-BE49-F238E27FC236}">
                <a16:creationId xmlns:a16="http://schemas.microsoft.com/office/drawing/2014/main" id="{15B05040-070D-4473-BD8A-40685FD22E53}"/>
              </a:ext>
            </a:extLst>
          </p:cNvPr>
          <p:cNvSpPr/>
          <p:nvPr/>
        </p:nvSpPr>
        <p:spPr>
          <a:xfrm flipV="1">
            <a:off x="3702920" y="1818400"/>
            <a:ext cx="6315601" cy="3597557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8257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Line">
            <a:extLst>
              <a:ext uri="{FF2B5EF4-FFF2-40B4-BE49-F238E27FC236}">
                <a16:creationId xmlns:a16="http://schemas.microsoft.com/office/drawing/2014/main" id="{FF40C2D6-2CA1-4BBD-8CE4-20C35AD1CF72}"/>
              </a:ext>
            </a:extLst>
          </p:cNvPr>
          <p:cNvSpPr/>
          <p:nvPr/>
        </p:nvSpPr>
        <p:spPr>
          <a:xfrm>
            <a:off x="3702921" y="1402081"/>
            <a:ext cx="6356169" cy="40069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Pinhole size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sp>
        <p:nvSpPr>
          <p:cNvPr id="91" name="Put a photosensor in front of object">
            <a:extLst>
              <a:ext uri="{FF2B5EF4-FFF2-40B4-BE49-F238E27FC236}">
                <a16:creationId xmlns:a16="http://schemas.microsoft.com/office/drawing/2014/main" id="{394E1871-055E-4059-9FA8-55B6A6F6821B}"/>
              </a:ext>
            </a:extLst>
          </p:cNvPr>
          <p:cNvSpPr txBox="1"/>
          <p:nvPr/>
        </p:nvSpPr>
        <p:spPr>
          <a:xfrm>
            <a:off x="393700" y="1104830"/>
            <a:ext cx="676731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What happens as we change the pinhole diameter?</a:t>
            </a:r>
            <a:endParaRPr sz="2400" dirty="0">
              <a:latin typeface="+mj-lt"/>
            </a:endParaRPr>
          </a:p>
        </p:txBody>
      </p:sp>
      <p:sp>
        <p:nvSpPr>
          <p:cNvPr id="68" name="Line">
            <a:extLst>
              <a:ext uri="{FF2B5EF4-FFF2-40B4-BE49-F238E27FC236}">
                <a16:creationId xmlns:a16="http://schemas.microsoft.com/office/drawing/2014/main" id="{EFDA0809-5130-431F-AD04-06B69D9EDE8B}"/>
              </a:ext>
            </a:extLst>
          </p:cNvPr>
          <p:cNvSpPr/>
          <p:nvPr/>
        </p:nvSpPr>
        <p:spPr>
          <a:xfrm>
            <a:off x="3702922" y="1793215"/>
            <a:ext cx="6315600" cy="359354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9" name="Line">
            <a:extLst>
              <a:ext uri="{FF2B5EF4-FFF2-40B4-BE49-F238E27FC236}">
                <a16:creationId xmlns:a16="http://schemas.microsoft.com/office/drawing/2014/main" id="{FF7C437D-3955-4BAC-9DB7-8FE4528D7A1B}"/>
              </a:ext>
            </a:extLst>
          </p:cNvPr>
          <p:cNvSpPr/>
          <p:nvPr/>
        </p:nvSpPr>
        <p:spPr>
          <a:xfrm flipV="1">
            <a:off x="3702920" y="1818400"/>
            <a:ext cx="6315601" cy="3597557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" name="Line">
            <a:extLst>
              <a:ext uri="{FF2B5EF4-FFF2-40B4-BE49-F238E27FC236}">
                <a16:creationId xmlns:a16="http://schemas.microsoft.com/office/drawing/2014/main" id="{A9DEFDB1-120A-4203-A047-6D3876A02258}"/>
              </a:ext>
            </a:extLst>
          </p:cNvPr>
          <p:cNvSpPr/>
          <p:nvPr/>
        </p:nvSpPr>
        <p:spPr>
          <a:xfrm>
            <a:off x="3705788" y="2194438"/>
            <a:ext cx="6312733" cy="31923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111563-E04D-43BC-96DB-7CE5F8876E4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7678368-994A-4D09-B9B2-2940825D332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27EF02D-05DA-4FFC-AE9C-9EF92A6FACF0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2A764CA-54F9-4FA9-8A8C-F0EBE30D29E2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105436B-E068-4EC7-9AFE-687819977C67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B06B5A7-CE98-4558-8E34-5C45A3A1B8EE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9394235-609F-463C-9CF5-A3DB879AE149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DFD702D-6163-4A92-8B03-96CB48B21DDD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B4FF769-07B4-4CE1-8750-D97A8900EF29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CD82D04-F287-4493-A289-B0D06EEF6E9B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3037B29-A41F-4FB5-83AE-C48061FA1D3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F6A7CDA-65BF-4528-9C1A-C1B4A6AD11B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84D628F-A0EF-43FC-B6A0-A8253DC2CA4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02D1903-6077-43D7-9552-385687E7AC37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D86EFC1-C3A3-4A6E-85E7-72F7C60A7071}"/>
                </a:ext>
              </a:extLst>
            </p:cNvPr>
            <p:cNvGrpSpPr/>
            <p:nvPr/>
          </p:nvGrpSpPr>
          <p:grpSpPr>
            <a:xfrm>
              <a:off x="8293100" y="4451350"/>
              <a:ext cx="127000" cy="1143000"/>
              <a:chOff x="8445500" y="3079750"/>
              <a:chExt cx="127000" cy="1143000"/>
            </a:xfrm>
            <a:grpFill/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49EB461-3F12-4DE6-9616-0F206A7F94B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654775B-EE03-4FD7-93BF-FF2084159704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88CA53C-C7EF-4E27-9092-6523A2F13908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903F2CC-33F0-44C8-A7C6-0402F0362545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A0F21D22-A9C8-41D2-B8CA-0018E3A56384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60BFD3D-59B1-4910-98C5-4A7E53FCE8EC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A1D30B9-69C7-4ADE-8858-913B2A83AE87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4AAE0FC-6C71-40B1-AE69-DF447BB4B6DE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1161173-838F-4E0B-BC2B-94E4751FBD95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501D0AE-DC5A-46B4-86B2-CD94A910AC7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4FFADAD-3EE4-4773-B9D0-AA71EC5782EE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193AA61-E5BA-4DF5-9F6C-06F4AFDCECC9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6BD4EFA-CD85-42E5-B557-224A08048F22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Line">
            <a:extLst>
              <a:ext uri="{FF2B5EF4-FFF2-40B4-BE49-F238E27FC236}">
                <a16:creationId xmlns:a16="http://schemas.microsoft.com/office/drawing/2014/main" id="{29EBC535-5EDB-4A93-B5C2-18C27C9F3145}"/>
              </a:ext>
            </a:extLst>
          </p:cNvPr>
          <p:cNvSpPr/>
          <p:nvPr/>
        </p:nvSpPr>
        <p:spPr>
          <a:xfrm flipV="1">
            <a:off x="3702920" y="1818398"/>
            <a:ext cx="6315601" cy="4039226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19" name="Line">
            <a:extLst>
              <a:ext uri="{FF2B5EF4-FFF2-40B4-BE49-F238E27FC236}">
                <a16:creationId xmlns:a16="http://schemas.microsoft.com/office/drawing/2014/main" id="{0A17C7F9-20A0-46F0-8B81-43C50BF9D5AE}"/>
              </a:ext>
            </a:extLst>
          </p:cNvPr>
          <p:cNvSpPr/>
          <p:nvPr/>
        </p:nvSpPr>
        <p:spPr>
          <a:xfrm flipV="1">
            <a:off x="3702920" y="1818398"/>
            <a:ext cx="6315601" cy="324431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7395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0D6D7-8A17-4E8C-A0C2-E17513D472D1}"/>
              </a:ext>
            </a:extLst>
          </p:cNvPr>
          <p:cNvGrpSpPr/>
          <p:nvPr/>
        </p:nvGrpSpPr>
        <p:grpSpPr>
          <a:xfrm>
            <a:off x="10018521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C33087D-CBA0-40DB-9EE5-857DCD1FB65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0B7002-7449-4295-ADC0-E3536AB273F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CE346-2B5F-430B-A10B-3D7682509C8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13187-4E61-4A87-8BE8-99B7DDD6467C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039805-5F25-449F-AC7F-192B777E5E80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F35456-E8BD-4133-9FD5-0EDCEC4F6BEC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F5D422-1638-40BC-8757-9445E8E923E4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6F53E3-938B-4F5C-A058-4C6B293A9F9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68D104-623F-4D5B-8252-015A08A28C3E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2460C8-766E-4A13-9129-EAEC94A3A9F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796450-37E0-4794-94EC-16CC75C21C1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11A98-6B40-44B8-BF17-1B6F0398261E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DCF0DA-8CB7-4961-AC91-284B783B42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BDFBE5-7DD8-47DE-8F65-11B1A0B3BA53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DC40BB-15C2-4E33-98BF-0B7CED7F767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5C00CC-43AD-47DD-A2F4-B0AA670E496A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DCBA29-43F5-4DC1-BE88-ED05458B41F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DEA7F8-A6E6-456E-B9F9-2E648AC1224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18EDD7-3F7A-4F5E-968E-4D37D640BF5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2ADDF2-23A5-4BDF-A2AE-BADD3D4E1DA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853C918-1E12-4213-9895-85B3EF112BD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03C9DA6-2C0F-4E87-9B31-1C04D42D63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94F99A-B625-47A1-93F5-0C52FE8B0AD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9584D3E-E6EF-4313-8326-911AD2833D84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E037E0F-D1AC-4783-842C-699AD3EC05D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D73084-36A9-42CF-8A7C-B8493B15F21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C0CE64-D254-4719-86F7-D120645435A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9C877A-8DE5-4470-AAFF-1C340549470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47B900-D8EC-4242-A637-E087446A6986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3810F8-D739-46C3-B42D-A04BEFAC4A9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60801A0-4EC1-4A61-9214-2B412485DBE3}"/>
              </a:ext>
            </a:extLst>
          </p:cNvPr>
          <p:cNvCxnSpPr>
            <a:cxnSpLocks/>
          </p:cNvCxnSpPr>
          <p:nvPr/>
        </p:nvCxnSpPr>
        <p:spPr>
          <a:xfrm flipH="1">
            <a:off x="10470238" y="1538967"/>
            <a:ext cx="174067" cy="8889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Line">
            <a:extLst>
              <a:ext uri="{FF2B5EF4-FFF2-40B4-BE49-F238E27FC236}">
                <a16:creationId xmlns:a16="http://schemas.microsoft.com/office/drawing/2014/main" id="{FF40C2D6-2CA1-4BBD-8CE4-20C35AD1CF72}"/>
              </a:ext>
            </a:extLst>
          </p:cNvPr>
          <p:cNvSpPr/>
          <p:nvPr/>
        </p:nvSpPr>
        <p:spPr>
          <a:xfrm>
            <a:off x="3702921" y="1402081"/>
            <a:ext cx="6356169" cy="40069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Pinhole size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real-world object</a:t>
            </a:r>
            <a:endParaRPr sz="2400" dirty="0">
              <a:latin typeface="+mj-lt"/>
            </a:endParaRPr>
          </a:p>
        </p:txBody>
      </p:sp>
      <p:sp>
        <p:nvSpPr>
          <p:cNvPr id="91" name="Put a photosensor in front of object">
            <a:extLst>
              <a:ext uri="{FF2B5EF4-FFF2-40B4-BE49-F238E27FC236}">
                <a16:creationId xmlns:a16="http://schemas.microsoft.com/office/drawing/2014/main" id="{394E1871-055E-4059-9FA8-55B6A6F6821B}"/>
              </a:ext>
            </a:extLst>
          </p:cNvPr>
          <p:cNvSpPr txBox="1"/>
          <p:nvPr/>
        </p:nvSpPr>
        <p:spPr>
          <a:xfrm>
            <a:off x="393700" y="1104830"/>
            <a:ext cx="676731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What happens as we change the pinhole diameter?</a:t>
            </a:r>
            <a:endParaRPr sz="2400" dirty="0">
              <a:latin typeface="+mj-lt"/>
            </a:endParaRPr>
          </a:p>
        </p:txBody>
      </p:sp>
      <p:pic>
        <p:nvPicPr>
          <p:cNvPr id="61" name="pasted-image.tif" descr="pasted-image.tif">
            <a:extLst>
              <a:ext uri="{FF2B5EF4-FFF2-40B4-BE49-F238E27FC236}">
                <a16:creationId xmlns:a16="http://schemas.microsoft.com/office/drawing/2014/main" id="{25495348-D9F5-44D4-A57C-694482C51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8465371" y="180332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Line">
            <a:extLst>
              <a:ext uri="{FF2B5EF4-FFF2-40B4-BE49-F238E27FC236}">
                <a16:creationId xmlns:a16="http://schemas.microsoft.com/office/drawing/2014/main" id="{EFDA0809-5130-431F-AD04-06B69D9EDE8B}"/>
              </a:ext>
            </a:extLst>
          </p:cNvPr>
          <p:cNvSpPr/>
          <p:nvPr/>
        </p:nvSpPr>
        <p:spPr>
          <a:xfrm>
            <a:off x="3702922" y="1793215"/>
            <a:ext cx="6315600" cy="359354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69" name="Line">
            <a:extLst>
              <a:ext uri="{FF2B5EF4-FFF2-40B4-BE49-F238E27FC236}">
                <a16:creationId xmlns:a16="http://schemas.microsoft.com/office/drawing/2014/main" id="{FF7C437D-3955-4BAC-9DB7-8FE4528D7A1B}"/>
              </a:ext>
            </a:extLst>
          </p:cNvPr>
          <p:cNvSpPr/>
          <p:nvPr/>
        </p:nvSpPr>
        <p:spPr>
          <a:xfrm flipV="1">
            <a:off x="3702920" y="1818400"/>
            <a:ext cx="6315601" cy="3597557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73" name="Line">
            <a:extLst>
              <a:ext uri="{FF2B5EF4-FFF2-40B4-BE49-F238E27FC236}">
                <a16:creationId xmlns:a16="http://schemas.microsoft.com/office/drawing/2014/main" id="{A9DEFDB1-120A-4203-A047-6D3876A02258}"/>
              </a:ext>
            </a:extLst>
          </p:cNvPr>
          <p:cNvSpPr/>
          <p:nvPr/>
        </p:nvSpPr>
        <p:spPr>
          <a:xfrm>
            <a:off x="3705788" y="2194438"/>
            <a:ext cx="6312733" cy="31923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111563-E04D-43BC-96DB-7CE5F8876E4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7678368-994A-4D09-B9B2-2940825D332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27EF02D-05DA-4FFC-AE9C-9EF92A6FACF0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2A764CA-54F9-4FA9-8A8C-F0EBE30D29E2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105436B-E068-4EC7-9AFE-687819977C67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B06B5A7-CE98-4558-8E34-5C45A3A1B8EE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9394235-609F-463C-9CF5-A3DB879AE149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DFD702D-6163-4A92-8B03-96CB48B21DDD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B4FF769-07B4-4CE1-8750-D97A8900EF29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CD82D04-F287-4493-A289-B0D06EEF6E9B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3037B29-A41F-4FB5-83AE-C48061FA1D3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F6A7CDA-65BF-4528-9C1A-C1B4A6AD11B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84D628F-A0EF-43FC-B6A0-A8253DC2CA4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02D1903-6077-43D7-9552-385687E7AC37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D86EFC1-C3A3-4A6E-85E7-72F7C60A7071}"/>
                </a:ext>
              </a:extLst>
            </p:cNvPr>
            <p:cNvGrpSpPr/>
            <p:nvPr/>
          </p:nvGrpSpPr>
          <p:grpSpPr>
            <a:xfrm>
              <a:off x="8293100" y="4451350"/>
              <a:ext cx="127000" cy="1143000"/>
              <a:chOff x="8445500" y="3079750"/>
              <a:chExt cx="127000" cy="1143000"/>
            </a:xfrm>
            <a:grpFill/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49EB461-3F12-4DE6-9616-0F206A7F94B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654775B-EE03-4FD7-93BF-FF2084159704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88CA53C-C7EF-4E27-9092-6523A2F13908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903F2CC-33F0-44C8-A7C6-0402F0362545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A0F21D22-A9C8-41D2-B8CA-0018E3A56384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60BFD3D-59B1-4910-98C5-4A7E53FCE8EC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A1D30B9-69C7-4ADE-8858-913B2A83AE87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4AAE0FC-6C71-40B1-AE69-DF447BB4B6DE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1161173-838F-4E0B-BC2B-94E4751FBD95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501D0AE-DC5A-46B4-86B2-CD94A910AC7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4FFADAD-3EE4-4773-B9D0-AA71EC5782EE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193AA61-E5BA-4DF5-9F6C-06F4AFDCECC9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6BD4EFA-CD85-42E5-B557-224A08048F22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Line">
            <a:extLst>
              <a:ext uri="{FF2B5EF4-FFF2-40B4-BE49-F238E27FC236}">
                <a16:creationId xmlns:a16="http://schemas.microsoft.com/office/drawing/2014/main" id="{29EBC535-5EDB-4A93-B5C2-18C27C9F3145}"/>
              </a:ext>
            </a:extLst>
          </p:cNvPr>
          <p:cNvSpPr/>
          <p:nvPr/>
        </p:nvSpPr>
        <p:spPr>
          <a:xfrm flipV="1">
            <a:off x="3702920" y="1818398"/>
            <a:ext cx="6315601" cy="4039226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19" name="Line">
            <a:extLst>
              <a:ext uri="{FF2B5EF4-FFF2-40B4-BE49-F238E27FC236}">
                <a16:creationId xmlns:a16="http://schemas.microsoft.com/office/drawing/2014/main" id="{0A17C7F9-20A0-46F0-8B81-43C50BF9D5AE}"/>
              </a:ext>
            </a:extLst>
          </p:cNvPr>
          <p:cNvSpPr/>
          <p:nvPr/>
        </p:nvSpPr>
        <p:spPr>
          <a:xfrm flipV="1">
            <a:off x="3702920" y="1818398"/>
            <a:ext cx="6315601" cy="324431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20" name="Put a photosensor in front of object">
            <a:extLst>
              <a:ext uri="{FF2B5EF4-FFF2-40B4-BE49-F238E27FC236}">
                <a16:creationId xmlns:a16="http://schemas.microsoft.com/office/drawing/2014/main" id="{E3049B02-22D0-4E68-AFEA-6E53DE47582A}"/>
              </a:ext>
            </a:extLst>
          </p:cNvPr>
          <p:cNvSpPr txBox="1"/>
          <p:nvPr/>
        </p:nvSpPr>
        <p:spPr>
          <a:xfrm>
            <a:off x="7456002" y="1102372"/>
            <a:ext cx="43295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projection becomes blurrier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27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lens camera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EAD211-143D-4B93-9D9F-BB99FE5269DD}"/>
              </a:ext>
            </a:extLst>
          </p:cNvPr>
          <p:cNvGrpSpPr/>
          <p:nvPr/>
        </p:nvGrpSpPr>
        <p:grpSpPr>
          <a:xfrm>
            <a:off x="1310615" y="1796433"/>
            <a:ext cx="9570771" cy="3662821"/>
            <a:chOff x="2082039" y="1796433"/>
            <a:chExt cx="9570771" cy="366282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6412841-11C8-4A15-9BC7-16BD14A6EFA2}"/>
                </a:ext>
              </a:extLst>
            </p:cNvPr>
            <p:cNvGrpSpPr/>
            <p:nvPr/>
          </p:nvGrpSpPr>
          <p:grpSpPr>
            <a:xfrm flipH="1" flipV="1">
              <a:off x="6826724" y="2151763"/>
              <a:ext cx="3228783" cy="3124078"/>
              <a:chOff x="3716332" y="1863712"/>
              <a:chExt cx="6302185" cy="3124078"/>
            </a:xfrm>
          </p:grpSpPr>
          <p:sp>
            <p:nvSpPr>
              <p:cNvPr id="146" name="Line">
                <a:extLst>
                  <a:ext uri="{FF2B5EF4-FFF2-40B4-BE49-F238E27FC236}">
                    <a16:creationId xmlns:a16="http://schemas.microsoft.com/office/drawing/2014/main" id="{C7F3D883-8CFF-4819-A763-EF07D8FE36D8}"/>
                  </a:ext>
                </a:extLst>
              </p:cNvPr>
              <p:cNvSpPr/>
              <p:nvPr/>
            </p:nvSpPr>
            <p:spPr>
              <a:xfrm flipV="1">
                <a:off x="3716336" y="4975472"/>
                <a:ext cx="6151814" cy="388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Line">
                <a:extLst>
                  <a:ext uri="{FF2B5EF4-FFF2-40B4-BE49-F238E27FC236}">
                    <a16:creationId xmlns:a16="http://schemas.microsoft.com/office/drawing/2014/main" id="{6C6AA505-87EA-44FC-BF57-AA54152DEF41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50" cy="275071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Line">
                <a:extLst>
                  <a:ext uri="{FF2B5EF4-FFF2-40B4-BE49-F238E27FC236}">
                    <a16:creationId xmlns:a16="http://schemas.microsoft.com/office/drawing/2014/main" id="{40190299-5B12-4390-BBDB-D1CB1D39176D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44" cy="2321067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Line">
                <a:extLst>
                  <a:ext uri="{FF2B5EF4-FFF2-40B4-BE49-F238E27FC236}">
                    <a16:creationId xmlns:a16="http://schemas.microsoft.com/office/drawing/2014/main" id="{01F55694-37FC-463B-9EBF-724377D9D43B}"/>
                  </a:ext>
                </a:extLst>
              </p:cNvPr>
              <p:cNvSpPr/>
              <p:nvPr/>
            </p:nvSpPr>
            <p:spPr>
              <a:xfrm>
                <a:off x="3848101" y="1867375"/>
                <a:ext cx="6020031" cy="192752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Line">
                <a:extLst>
                  <a:ext uri="{FF2B5EF4-FFF2-40B4-BE49-F238E27FC236}">
                    <a16:creationId xmlns:a16="http://schemas.microsoft.com/office/drawing/2014/main" id="{276D8D55-6AD9-4911-8FF5-7DBFD79F304D}"/>
                  </a:ext>
                </a:extLst>
              </p:cNvPr>
              <p:cNvSpPr/>
              <p:nvPr/>
            </p:nvSpPr>
            <p:spPr>
              <a:xfrm>
                <a:off x="3848101" y="1863712"/>
                <a:ext cx="6020038" cy="11679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Line">
                <a:extLst>
                  <a:ext uri="{FF2B5EF4-FFF2-40B4-BE49-F238E27FC236}">
                    <a16:creationId xmlns:a16="http://schemas.microsoft.com/office/drawing/2014/main" id="{70A04765-4F4E-49A1-8CC6-B5A952D7F5F7}"/>
                  </a:ext>
                </a:extLst>
              </p:cNvPr>
              <p:cNvSpPr/>
              <p:nvPr/>
            </p:nvSpPr>
            <p:spPr>
              <a:xfrm>
                <a:off x="3848101" y="1875821"/>
                <a:ext cx="6020033" cy="79986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Line">
                <a:extLst>
                  <a:ext uri="{FF2B5EF4-FFF2-40B4-BE49-F238E27FC236}">
                    <a16:creationId xmlns:a16="http://schemas.microsoft.com/office/drawing/2014/main" id="{A139021A-717B-45DE-99BE-28F820622824}"/>
                  </a:ext>
                </a:extLst>
              </p:cNvPr>
              <p:cNvSpPr/>
              <p:nvPr/>
            </p:nvSpPr>
            <p:spPr>
              <a:xfrm>
                <a:off x="3848101" y="1875820"/>
                <a:ext cx="6090975" cy="46248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Line">
                <a:extLst>
                  <a:ext uri="{FF2B5EF4-FFF2-40B4-BE49-F238E27FC236}">
                    <a16:creationId xmlns:a16="http://schemas.microsoft.com/office/drawing/2014/main" id="{C23E77AF-47E0-47B1-909D-9FCAAF9EFA93}"/>
                  </a:ext>
                </a:extLst>
              </p:cNvPr>
              <p:cNvSpPr/>
              <p:nvPr/>
            </p:nvSpPr>
            <p:spPr>
              <a:xfrm flipV="1">
                <a:off x="3716336" y="4560449"/>
                <a:ext cx="6151814" cy="418905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Line">
                <a:extLst>
                  <a:ext uri="{FF2B5EF4-FFF2-40B4-BE49-F238E27FC236}">
                    <a16:creationId xmlns:a16="http://schemas.microsoft.com/office/drawing/2014/main" id="{C5DDAB91-AEC9-4769-83FA-7A40E514E338}"/>
                  </a:ext>
                </a:extLst>
              </p:cNvPr>
              <p:cNvSpPr/>
              <p:nvPr/>
            </p:nvSpPr>
            <p:spPr>
              <a:xfrm flipV="1">
                <a:off x="3716336" y="4151349"/>
                <a:ext cx="6071097" cy="82197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Line">
                <a:extLst>
                  <a:ext uri="{FF2B5EF4-FFF2-40B4-BE49-F238E27FC236}">
                    <a16:creationId xmlns:a16="http://schemas.microsoft.com/office/drawing/2014/main" id="{BAD10D18-EF7A-44CA-A0B9-B94CC588A551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Line">
                <a:extLst>
                  <a:ext uri="{FF2B5EF4-FFF2-40B4-BE49-F238E27FC236}">
                    <a16:creationId xmlns:a16="http://schemas.microsoft.com/office/drawing/2014/main" id="{01B1AFB2-43CC-43DD-AB6E-5502C16BEA01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Line">
                <a:extLst>
                  <a:ext uri="{FF2B5EF4-FFF2-40B4-BE49-F238E27FC236}">
                    <a16:creationId xmlns:a16="http://schemas.microsoft.com/office/drawing/2014/main" id="{FF560E62-78A8-4D33-97FC-A94BF798A318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6543BD-9C92-489E-B092-A8E67CBC3A83}"/>
                </a:ext>
              </a:extLst>
            </p:cNvPr>
            <p:cNvGrpSpPr/>
            <p:nvPr/>
          </p:nvGrpSpPr>
          <p:grpSpPr>
            <a:xfrm>
              <a:off x="3716332" y="1863712"/>
              <a:ext cx="6424677" cy="3463994"/>
              <a:chOff x="3716332" y="1863712"/>
              <a:chExt cx="12540172" cy="3463994"/>
            </a:xfrm>
          </p:grpSpPr>
          <p:sp>
            <p:nvSpPr>
              <p:cNvPr id="79" name="Line">
                <a:extLst>
                  <a:ext uri="{FF2B5EF4-FFF2-40B4-BE49-F238E27FC236}">
                    <a16:creationId xmlns:a16="http://schemas.microsoft.com/office/drawing/2014/main" id="{9B406B2D-9607-4295-B661-3557CE7EB756}"/>
                  </a:ext>
                </a:extLst>
              </p:cNvPr>
              <p:cNvSpPr/>
              <p:nvPr/>
            </p:nvSpPr>
            <p:spPr>
              <a:xfrm>
                <a:off x="3716336" y="4979354"/>
                <a:ext cx="6302183" cy="0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Line">
                <a:extLst>
                  <a:ext uri="{FF2B5EF4-FFF2-40B4-BE49-F238E27FC236}">
                    <a16:creationId xmlns:a16="http://schemas.microsoft.com/office/drawing/2014/main" id="{D8D854F8-5C80-4F07-A353-CE638E800C5A}"/>
                  </a:ext>
                </a:extLst>
              </p:cNvPr>
              <p:cNvSpPr/>
              <p:nvPr/>
            </p:nvSpPr>
            <p:spPr>
              <a:xfrm>
                <a:off x="3848100" y="1867380"/>
                <a:ext cx="6170420" cy="311197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Line">
                <a:extLst>
                  <a:ext uri="{FF2B5EF4-FFF2-40B4-BE49-F238E27FC236}">
                    <a16:creationId xmlns:a16="http://schemas.microsoft.com/office/drawing/2014/main" id="{A66A1EDC-8B13-4066-8145-7C1BB1BF674E}"/>
                  </a:ext>
                </a:extLst>
              </p:cNvPr>
              <p:cNvSpPr/>
              <p:nvPr/>
            </p:nvSpPr>
            <p:spPr>
              <a:xfrm>
                <a:off x="3848100" y="1867378"/>
                <a:ext cx="6170420" cy="2705575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Line">
                <a:extLst>
                  <a:ext uri="{FF2B5EF4-FFF2-40B4-BE49-F238E27FC236}">
                    <a16:creationId xmlns:a16="http://schemas.microsoft.com/office/drawing/2014/main" id="{80AC4938-7A8B-41CD-916A-5BB1A3B45FEA}"/>
                  </a:ext>
                </a:extLst>
              </p:cNvPr>
              <p:cNvSpPr/>
              <p:nvPr/>
            </p:nvSpPr>
            <p:spPr>
              <a:xfrm>
                <a:off x="3848100" y="1867377"/>
                <a:ext cx="6170420" cy="233517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Line">
                <a:extLst>
                  <a:ext uri="{FF2B5EF4-FFF2-40B4-BE49-F238E27FC236}">
                    <a16:creationId xmlns:a16="http://schemas.microsoft.com/office/drawing/2014/main" id="{9CB6ACDC-9522-4465-8CE1-B8F6B66B1809}"/>
                  </a:ext>
                </a:extLst>
              </p:cNvPr>
              <p:cNvSpPr/>
              <p:nvPr/>
            </p:nvSpPr>
            <p:spPr>
              <a:xfrm>
                <a:off x="3848099" y="1867375"/>
                <a:ext cx="12241512" cy="346033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">
                <a:extLst>
                  <a:ext uri="{FF2B5EF4-FFF2-40B4-BE49-F238E27FC236}">
                    <a16:creationId xmlns:a16="http://schemas.microsoft.com/office/drawing/2014/main" id="{165133FB-FA7D-43EC-BA91-DBC77857EF81}"/>
                  </a:ext>
                </a:extLst>
              </p:cNvPr>
              <p:cNvSpPr/>
              <p:nvPr/>
            </p:nvSpPr>
            <p:spPr>
              <a:xfrm>
                <a:off x="3848100" y="1863712"/>
                <a:ext cx="6170420" cy="15031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Line">
                <a:extLst>
                  <a:ext uri="{FF2B5EF4-FFF2-40B4-BE49-F238E27FC236}">
                    <a16:creationId xmlns:a16="http://schemas.microsoft.com/office/drawing/2014/main" id="{F3A726F6-6292-44F1-A257-73F2FA1DD3F7}"/>
                  </a:ext>
                </a:extLst>
              </p:cNvPr>
              <p:cNvSpPr/>
              <p:nvPr/>
            </p:nvSpPr>
            <p:spPr>
              <a:xfrm>
                <a:off x="3848100" y="1875820"/>
                <a:ext cx="6170420" cy="10846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Line">
                <a:extLst>
                  <a:ext uri="{FF2B5EF4-FFF2-40B4-BE49-F238E27FC236}">
                    <a16:creationId xmlns:a16="http://schemas.microsoft.com/office/drawing/2014/main" id="{1FA1FC63-7513-480B-945B-774476DB82A4}"/>
                  </a:ext>
                </a:extLst>
              </p:cNvPr>
              <p:cNvSpPr/>
              <p:nvPr/>
            </p:nvSpPr>
            <p:spPr>
              <a:xfrm>
                <a:off x="3848099" y="1875819"/>
                <a:ext cx="6170421" cy="66958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Line">
                <a:extLst>
                  <a:ext uri="{FF2B5EF4-FFF2-40B4-BE49-F238E27FC236}">
                    <a16:creationId xmlns:a16="http://schemas.microsoft.com/office/drawing/2014/main" id="{9B76786F-2889-431B-98A3-2CC35244345F}"/>
                  </a:ext>
                </a:extLst>
              </p:cNvPr>
              <p:cNvSpPr/>
              <p:nvPr/>
            </p:nvSpPr>
            <p:spPr>
              <a:xfrm flipV="1">
                <a:off x="3716336" y="4569593"/>
                <a:ext cx="6302183" cy="4097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Line">
                <a:extLst>
                  <a:ext uri="{FF2B5EF4-FFF2-40B4-BE49-F238E27FC236}">
                    <a16:creationId xmlns:a16="http://schemas.microsoft.com/office/drawing/2014/main" id="{E1FE829A-8C31-4228-9CC8-1CFE157FA710}"/>
                  </a:ext>
                </a:extLst>
              </p:cNvPr>
              <p:cNvSpPr/>
              <p:nvPr/>
            </p:nvSpPr>
            <p:spPr>
              <a:xfrm flipV="1">
                <a:off x="3716336" y="4072344"/>
                <a:ext cx="6221458" cy="90098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Line">
                <a:extLst>
                  <a:ext uri="{FF2B5EF4-FFF2-40B4-BE49-F238E27FC236}">
                    <a16:creationId xmlns:a16="http://schemas.microsoft.com/office/drawing/2014/main" id="{972FC199-9155-474C-8275-57FE0FEC1E29}"/>
                  </a:ext>
                </a:extLst>
              </p:cNvPr>
              <p:cNvSpPr/>
              <p:nvPr/>
            </p:nvSpPr>
            <p:spPr>
              <a:xfrm flipV="1">
                <a:off x="3716334" y="2184068"/>
                <a:ext cx="12540170" cy="27962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Line">
                <a:extLst>
                  <a:ext uri="{FF2B5EF4-FFF2-40B4-BE49-F238E27FC236}">
                    <a16:creationId xmlns:a16="http://schemas.microsoft.com/office/drawing/2014/main" id="{81E13147-76DC-4E67-91AF-FDEC20AA0880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CEB1B2E3-9A82-4893-B921-C5B12D1865ED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60441654-4D65-4621-B6EE-20B29F39DDEF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37" name="pasted-image.tif" descr="pasted-image.tif">
              <a:extLst>
                <a:ext uri="{FF2B5EF4-FFF2-40B4-BE49-F238E27FC236}">
                  <a16:creationId xmlns:a16="http://schemas.microsoft.com/office/drawing/2014/main" id="{18838C6D-BD45-4EE9-9A41-34CDCF65E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2039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406C42-C07E-4163-9ACC-FB32B5C90E1A}"/>
                </a:ext>
              </a:extLst>
            </p:cNvPr>
            <p:cNvGrpSpPr/>
            <p:nvPr/>
          </p:nvGrpSpPr>
          <p:grpSpPr>
            <a:xfrm>
              <a:off x="6706296" y="1796433"/>
              <a:ext cx="386202" cy="3657600"/>
              <a:chOff x="6706296" y="1796433"/>
              <a:chExt cx="386202" cy="365760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CE111563-E04D-43BC-96DB-7CE5F8876E4D}"/>
                  </a:ext>
                </a:extLst>
              </p:cNvPr>
              <p:cNvGrpSpPr/>
              <p:nvPr/>
            </p:nvGrpSpPr>
            <p:grpSpPr>
              <a:xfrm>
                <a:off x="6853677" y="1796433"/>
                <a:ext cx="91440" cy="3657600"/>
                <a:chOff x="8293100" y="2546350"/>
                <a:chExt cx="127000" cy="3429000"/>
              </a:xfrm>
              <a:solidFill>
                <a:schemeClr val="tx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7678368-994A-4D09-B9B2-2940825D3329}"/>
                    </a:ext>
                  </a:extLst>
                </p:cNvPr>
                <p:cNvSpPr/>
                <p:nvPr/>
              </p:nvSpPr>
              <p:spPr>
                <a:xfrm>
                  <a:off x="8293100" y="2546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27EF02D-05DA-4FFC-AE9C-9EF92A6FACF0}"/>
                    </a:ext>
                  </a:extLst>
                </p:cNvPr>
                <p:cNvSpPr/>
                <p:nvPr/>
              </p:nvSpPr>
              <p:spPr>
                <a:xfrm>
                  <a:off x="8293100" y="2673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2A764CA-54F9-4FA9-8A8C-F0EBE30D29E2}"/>
                    </a:ext>
                  </a:extLst>
                </p:cNvPr>
                <p:cNvSpPr/>
                <p:nvPr/>
              </p:nvSpPr>
              <p:spPr>
                <a:xfrm>
                  <a:off x="8293100" y="2800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105436B-E068-4EC7-9AFE-687819977C67}"/>
                    </a:ext>
                  </a:extLst>
                </p:cNvPr>
                <p:cNvSpPr/>
                <p:nvPr/>
              </p:nvSpPr>
              <p:spPr>
                <a:xfrm>
                  <a:off x="8293100" y="2927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B06B5A7-CE98-4558-8E34-5C45A3A1B8EE}"/>
                    </a:ext>
                  </a:extLst>
                </p:cNvPr>
                <p:cNvSpPr/>
                <p:nvPr/>
              </p:nvSpPr>
              <p:spPr>
                <a:xfrm>
                  <a:off x="8293100" y="305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9394235-609F-463C-9CF5-A3DB879AE149}"/>
                    </a:ext>
                  </a:extLst>
                </p:cNvPr>
                <p:cNvSpPr/>
                <p:nvPr/>
              </p:nvSpPr>
              <p:spPr>
                <a:xfrm>
                  <a:off x="8293100" y="318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5DFD702D-6163-4A92-8B03-96CB48B21DDD}"/>
                    </a:ext>
                  </a:extLst>
                </p:cNvPr>
                <p:cNvGrpSpPr/>
                <p:nvPr/>
              </p:nvGrpSpPr>
              <p:grpSpPr>
                <a:xfrm>
                  <a:off x="8293100" y="33083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CB4FF769-07B4-4CE1-8750-D97A8900EF29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5CD82D04-F287-4493-A289-B0D06EEF6E9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63037B29-A41F-4FB5-83AE-C48061FA1D38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BF6A7CDA-65BF-4528-9C1A-C1B4A6AD11B0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84D628F-A0EF-43FC-B6A0-A8253DC2CA4D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D02D1903-6077-43D7-9552-385687E7AC3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D86EFC1-C3A3-4A6E-85E7-72F7C60A7071}"/>
                    </a:ext>
                  </a:extLst>
                </p:cNvPr>
                <p:cNvGrpSpPr/>
                <p:nvPr/>
              </p:nvGrpSpPr>
              <p:grpSpPr>
                <a:xfrm>
                  <a:off x="8293100" y="4451350"/>
                  <a:ext cx="127000" cy="1143000"/>
                  <a:chOff x="8445500" y="3079750"/>
                  <a:chExt cx="127000" cy="1143000"/>
                </a:xfrm>
                <a:grpFill/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949EB461-3F12-4DE6-9616-0F206A7F94B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5654775B-EE03-4FD7-93BF-FF208415970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788CA53C-C7EF-4E27-9092-6523A2F13908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903F2CC-33F0-44C8-A7C6-0402F0362545}"/>
                      </a:ext>
                    </a:extLst>
                  </p:cNvPr>
                  <p:cNvGrpSpPr/>
                  <p:nvPr/>
                </p:nvGrpSpPr>
                <p:grpSpPr>
                  <a:xfrm>
                    <a:off x="8445500" y="3460750"/>
                    <a:ext cx="127000" cy="762000"/>
                    <a:chOff x="8445500" y="2698750"/>
                    <a:chExt cx="127000" cy="762000"/>
                  </a:xfrm>
                  <a:grpFill/>
                </p:grpSpPr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A0F21D22-A9C8-41D2-B8CA-0018E3A5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698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F60BFD3D-59B1-4910-98C5-4A7E53FCE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825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9A1D30B9-69C7-4ADE-8858-913B2A83A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952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A4AAE0FC-6C71-40B1-AE69-DF447BB4B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079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11161173-838F-4E0B-BC2B-94E4751FB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206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1501D0AE-DC5A-46B4-86B2-CD94A910AC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333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44FFADAD-3EE4-4773-B9D0-AA71EC5782EE}"/>
                    </a:ext>
                  </a:extLst>
                </p:cNvPr>
                <p:cNvSpPr/>
                <p:nvPr/>
              </p:nvSpPr>
              <p:spPr>
                <a:xfrm>
                  <a:off x="8293100" y="559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193AA61-E5BA-4DF5-9F6C-06F4AFDCECC9}"/>
                    </a:ext>
                  </a:extLst>
                </p:cNvPr>
                <p:cNvSpPr/>
                <p:nvPr/>
              </p:nvSpPr>
              <p:spPr>
                <a:xfrm>
                  <a:off x="8293100" y="572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36BD4EFA-CD85-42E5-B557-224A08048F22}"/>
                    </a:ext>
                  </a:extLst>
                </p:cNvPr>
                <p:cNvSpPr/>
                <p:nvPr/>
              </p:nvSpPr>
              <p:spPr>
                <a:xfrm>
                  <a:off x="8293100" y="5848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4B2CBEA-8FD2-42B3-8052-C4EFE24174A7}"/>
                  </a:ext>
                </a:extLst>
              </p:cNvPr>
              <p:cNvSpPr/>
              <p:nvPr/>
            </p:nvSpPr>
            <p:spPr>
              <a:xfrm>
                <a:off x="6706296" y="2045400"/>
                <a:ext cx="386202" cy="316655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63" name="pasted-image.tif" descr="pasted-image.tif">
              <a:extLst>
                <a:ext uri="{FF2B5EF4-FFF2-40B4-BE49-F238E27FC236}">
                  <a16:creationId xmlns:a16="http://schemas.microsoft.com/office/drawing/2014/main" id="{25451EF0-CAAD-4B4E-96F3-44531AFF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8465371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4" name="Put a photosensor in front of object">
            <a:extLst>
              <a:ext uri="{FF2B5EF4-FFF2-40B4-BE49-F238E27FC236}">
                <a16:creationId xmlns:a16="http://schemas.microsoft.com/office/drawing/2014/main" id="{CB3C82A9-BE10-4DD4-A2B8-D21CD1D86101}"/>
              </a:ext>
            </a:extLst>
          </p:cNvPr>
          <p:cNvSpPr txBox="1"/>
          <p:nvPr/>
        </p:nvSpPr>
        <p:spPr>
          <a:xfrm>
            <a:off x="6683433" y="5886827"/>
            <a:ext cx="481781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How does this mapping work exactly?</a:t>
            </a:r>
            <a:endParaRPr sz="2400" dirty="0">
              <a:latin typeface="+mj-lt"/>
            </a:endParaRPr>
          </a:p>
        </p:txBody>
      </p:sp>
      <p:sp>
        <p:nvSpPr>
          <p:cNvPr id="65" name="Put a photosensor in front of object">
            <a:extLst>
              <a:ext uri="{FF2B5EF4-FFF2-40B4-BE49-F238E27FC236}">
                <a16:creationId xmlns:a16="http://schemas.microsoft.com/office/drawing/2014/main" id="{A59BB42D-4B68-474C-A73D-2C76B8639CFC}"/>
              </a:ext>
            </a:extLst>
          </p:cNvPr>
          <p:cNvSpPr txBox="1"/>
          <p:nvPr/>
        </p:nvSpPr>
        <p:spPr>
          <a:xfrm>
            <a:off x="292100" y="5706580"/>
            <a:ext cx="492829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Lenses map “bundles” of rays from points on the scene to the sensor.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094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pinhole camera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0AE521-FAEE-4DCF-B949-27F29CC86F3F}"/>
              </a:ext>
            </a:extLst>
          </p:cNvPr>
          <p:cNvGrpSpPr/>
          <p:nvPr/>
        </p:nvGrpSpPr>
        <p:grpSpPr>
          <a:xfrm>
            <a:off x="1310615" y="1787288"/>
            <a:ext cx="9570771" cy="3671966"/>
            <a:chOff x="1310615" y="1787288"/>
            <a:chExt cx="9570771" cy="3671966"/>
          </a:xfrm>
        </p:grpSpPr>
        <p:sp>
          <p:nvSpPr>
            <p:cNvPr id="146" name="Line">
              <a:extLst>
                <a:ext uri="{FF2B5EF4-FFF2-40B4-BE49-F238E27FC236}">
                  <a16:creationId xmlns:a16="http://schemas.microsoft.com/office/drawing/2014/main" id="{C7F3D883-8CFF-4819-A763-EF07D8FE36D8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388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Line">
              <a:extLst>
                <a:ext uri="{FF2B5EF4-FFF2-40B4-BE49-F238E27FC236}">
                  <a16:creationId xmlns:a16="http://schemas.microsoft.com/office/drawing/2014/main" id="{6C6AA505-87EA-44FC-BF57-AA54152DEF41}"/>
                </a:ext>
              </a:extLst>
            </p:cNvPr>
            <p:cNvSpPr/>
            <p:nvPr/>
          </p:nvSpPr>
          <p:spPr>
            <a:xfrm flipH="1" flipV="1">
              <a:off x="6132337" y="2521459"/>
              <a:ext cx="3084237" cy="2750716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Line">
              <a:extLst>
                <a:ext uri="{FF2B5EF4-FFF2-40B4-BE49-F238E27FC236}">
                  <a16:creationId xmlns:a16="http://schemas.microsoft.com/office/drawing/2014/main" id="{40190299-5B12-4390-BBDB-D1CB1D39176D}"/>
                </a:ext>
              </a:extLst>
            </p:cNvPr>
            <p:cNvSpPr/>
            <p:nvPr/>
          </p:nvSpPr>
          <p:spPr>
            <a:xfrm flipH="1" flipV="1">
              <a:off x="6132340" y="2951108"/>
              <a:ext cx="3084234" cy="2321067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Line">
              <a:extLst>
                <a:ext uri="{FF2B5EF4-FFF2-40B4-BE49-F238E27FC236}">
                  <a16:creationId xmlns:a16="http://schemas.microsoft.com/office/drawing/2014/main" id="{01F55694-37FC-463B-9EBF-724377D9D43B}"/>
                </a:ext>
              </a:extLst>
            </p:cNvPr>
            <p:cNvSpPr/>
            <p:nvPr/>
          </p:nvSpPr>
          <p:spPr>
            <a:xfrm flipH="1" flipV="1">
              <a:off x="6132346" y="3344658"/>
              <a:ext cx="3084228" cy="1927520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Line">
              <a:extLst>
                <a:ext uri="{FF2B5EF4-FFF2-40B4-BE49-F238E27FC236}">
                  <a16:creationId xmlns:a16="http://schemas.microsoft.com/office/drawing/2014/main" id="{276D8D55-6AD9-4911-8FF5-7DBFD79F304D}"/>
                </a:ext>
              </a:extLst>
            </p:cNvPr>
            <p:cNvSpPr/>
            <p:nvPr/>
          </p:nvSpPr>
          <p:spPr>
            <a:xfrm flipH="1" flipV="1">
              <a:off x="6132343" y="4107909"/>
              <a:ext cx="3084231" cy="11679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Line">
              <a:extLst>
                <a:ext uri="{FF2B5EF4-FFF2-40B4-BE49-F238E27FC236}">
                  <a16:creationId xmlns:a16="http://schemas.microsoft.com/office/drawing/2014/main" id="{70A04765-4F4E-49A1-8CC6-B5A952D7F5F7}"/>
                </a:ext>
              </a:extLst>
            </p:cNvPr>
            <p:cNvSpPr/>
            <p:nvPr/>
          </p:nvSpPr>
          <p:spPr>
            <a:xfrm flipH="1" flipV="1">
              <a:off x="6132345" y="4463863"/>
              <a:ext cx="3084229" cy="799869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Line">
              <a:extLst>
                <a:ext uri="{FF2B5EF4-FFF2-40B4-BE49-F238E27FC236}">
                  <a16:creationId xmlns:a16="http://schemas.microsoft.com/office/drawing/2014/main" id="{A139021A-717B-45DE-99BE-28F820622824}"/>
                </a:ext>
              </a:extLst>
            </p:cNvPr>
            <p:cNvSpPr/>
            <p:nvPr/>
          </p:nvSpPr>
          <p:spPr>
            <a:xfrm flipH="1" flipV="1">
              <a:off x="6096000" y="4801252"/>
              <a:ext cx="3120574" cy="462481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Line">
              <a:extLst>
                <a:ext uri="{FF2B5EF4-FFF2-40B4-BE49-F238E27FC236}">
                  <a16:creationId xmlns:a16="http://schemas.microsoft.com/office/drawing/2014/main" id="{C23E77AF-47E0-47B1-909D-9FCAAF9EFA93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41890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Line">
              <a:extLst>
                <a:ext uri="{FF2B5EF4-FFF2-40B4-BE49-F238E27FC236}">
                  <a16:creationId xmlns:a16="http://schemas.microsoft.com/office/drawing/2014/main" id="{C5DDAB91-AEC9-4769-83FA-7A40E514E338}"/>
                </a:ext>
              </a:extLst>
            </p:cNvPr>
            <p:cNvSpPr/>
            <p:nvPr/>
          </p:nvSpPr>
          <p:spPr>
            <a:xfrm flipH="1">
              <a:off x="6173691" y="2166228"/>
              <a:ext cx="3110390" cy="821976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Line">
              <a:extLst>
                <a:ext uri="{FF2B5EF4-FFF2-40B4-BE49-F238E27FC236}">
                  <a16:creationId xmlns:a16="http://schemas.microsoft.com/office/drawing/2014/main" id="{BAD10D18-EF7A-44CA-A0B9-B94CC588A551}"/>
                </a:ext>
              </a:extLst>
            </p:cNvPr>
            <p:cNvSpPr/>
            <p:nvPr/>
          </p:nvSpPr>
          <p:spPr>
            <a:xfrm flipH="1">
              <a:off x="6146079" y="2151763"/>
              <a:ext cx="3138003" cy="194639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Line">
              <a:extLst>
                <a:ext uri="{FF2B5EF4-FFF2-40B4-BE49-F238E27FC236}">
                  <a16:creationId xmlns:a16="http://schemas.microsoft.com/office/drawing/2014/main" id="{01B1AFB2-43CC-43DD-AB6E-5502C16BEA01}"/>
                </a:ext>
              </a:extLst>
            </p:cNvPr>
            <p:cNvSpPr/>
            <p:nvPr/>
          </p:nvSpPr>
          <p:spPr>
            <a:xfrm flipH="1">
              <a:off x="6132334" y="2168635"/>
              <a:ext cx="3151748" cy="2428187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FF560E62-78A8-4D33-97FC-A94BF798A318}"/>
                </a:ext>
              </a:extLst>
            </p:cNvPr>
            <p:cNvSpPr/>
            <p:nvPr/>
          </p:nvSpPr>
          <p:spPr>
            <a:xfrm flipH="1">
              <a:off x="6095998" y="2168634"/>
              <a:ext cx="3188084" cy="282683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Line">
              <a:extLst>
                <a:ext uri="{FF2B5EF4-FFF2-40B4-BE49-F238E27FC236}">
                  <a16:creationId xmlns:a16="http://schemas.microsoft.com/office/drawing/2014/main" id="{9B406B2D-9607-4295-B661-3557CE7EB756}"/>
                </a:ext>
              </a:extLst>
            </p:cNvPr>
            <p:cNvSpPr/>
            <p:nvPr/>
          </p:nvSpPr>
          <p:spPr>
            <a:xfrm>
              <a:off x="2944910" y="4979354"/>
              <a:ext cx="322878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D8D854F8-5C80-4F07-A353-CE638E800C5A}"/>
                </a:ext>
              </a:extLst>
            </p:cNvPr>
            <p:cNvSpPr/>
            <p:nvPr/>
          </p:nvSpPr>
          <p:spPr>
            <a:xfrm>
              <a:off x="3012416" y="1867380"/>
              <a:ext cx="3161277" cy="311197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A66A1EDC-8B13-4066-8145-7C1BB1BF674E}"/>
                </a:ext>
              </a:extLst>
            </p:cNvPr>
            <p:cNvSpPr/>
            <p:nvPr/>
          </p:nvSpPr>
          <p:spPr>
            <a:xfrm>
              <a:off x="3012416" y="1867378"/>
              <a:ext cx="3161277" cy="2705575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80AC4938-7A8B-41CD-916A-5BB1A3B45FEA}"/>
                </a:ext>
              </a:extLst>
            </p:cNvPr>
            <p:cNvSpPr/>
            <p:nvPr/>
          </p:nvSpPr>
          <p:spPr>
            <a:xfrm>
              <a:off x="3012416" y="1867377"/>
              <a:ext cx="3161277" cy="233517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9CB6ACDC-9522-4465-8CE1-B8F6B66B1809}"/>
                </a:ext>
              </a:extLst>
            </p:cNvPr>
            <p:cNvSpPr/>
            <p:nvPr/>
          </p:nvSpPr>
          <p:spPr>
            <a:xfrm>
              <a:off x="3012416" y="1867375"/>
              <a:ext cx="6271665" cy="34603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165133FB-FA7D-43EC-BA91-DBC77857EF81}"/>
                </a:ext>
              </a:extLst>
            </p:cNvPr>
            <p:cNvSpPr/>
            <p:nvPr/>
          </p:nvSpPr>
          <p:spPr>
            <a:xfrm>
              <a:off x="3012416" y="1863712"/>
              <a:ext cx="3161277" cy="15031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F3A726F6-6292-44F1-A257-73F2FA1DD3F7}"/>
                </a:ext>
              </a:extLst>
            </p:cNvPr>
            <p:cNvSpPr/>
            <p:nvPr/>
          </p:nvSpPr>
          <p:spPr>
            <a:xfrm>
              <a:off x="3012416" y="1875820"/>
              <a:ext cx="3161277" cy="108462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Line">
              <a:extLst>
                <a:ext uri="{FF2B5EF4-FFF2-40B4-BE49-F238E27FC236}">
                  <a16:creationId xmlns:a16="http://schemas.microsoft.com/office/drawing/2014/main" id="{1FA1FC63-7513-480B-945B-774476DB82A4}"/>
                </a:ext>
              </a:extLst>
            </p:cNvPr>
            <p:cNvSpPr/>
            <p:nvPr/>
          </p:nvSpPr>
          <p:spPr>
            <a:xfrm>
              <a:off x="3012416" y="1875819"/>
              <a:ext cx="3161277" cy="669588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">
              <a:extLst>
                <a:ext uri="{FF2B5EF4-FFF2-40B4-BE49-F238E27FC236}">
                  <a16:creationId xmlns:a16="http://schemas.microsoft.com/office/drawing/2014/main" id="{9B76786F-2889-431B-98A3-2CC35244345F}"/>
                </a:ext>
              </a:extLst>
            </p:cNvPr>
            <p:cNvSpPr/>
            <p:nvPr/>
          </p:nvSpPr>
          <p:spPr>
            <a:xfrm flipV="1">
              <a:off x="2944910" y="4569593"/>
              <a:ext cx="3228783" cy="40976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Line">
              <a:extLst>
                <a:ext uri="{FF2B5EF4-FFF2-40B4-BE49-F238E27FC236}">
                  <a16:creationId xmlns:a16="http://schemas.microsoft.com/office/drawing/2014/main" id="{E1FE829A-8C31-4228-9CC8-1CFE157FA710}"/>
                </a:ext>
              </a:extLst>
            </p:cNvPr>
            <p:cNvSpPr/>
            <p:nvPr/>
          </p:nvSpPr>
          <p:spPr>
            <a:xfrm flipV="1">
              <a:off x="2944910" y="4072344"/>
              <a:ext cx="3187425" cy="90098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Line">
              <a:extLst>
                <a:ext uri="{FF2B5EF4-FFF2-40B4-BE49-F238E27FC236}">
                  <a16:creationId xmlns:a16="http://schemas.microsoft.com/office/drawing/2014/main" id="{972FC199-9155-474C-8275-57FE0FEC1E29}"/>
                </a:ext>
              </a:extLst>
            </p:cNvPr>
            <p:cNvSpPr/>
            <p:nvPr/>
          </p:nvSpPr>
          <p:spPr>
            <a:xfrm flipV="1">
              <a:off x="2944909" y="2193213"/>
              <a:ext cx="6352906" cy="278710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Line">
              <a:extLst>
                <a:ext uri="{FF2B5EF4-FFF2-40B4-BE49-F238E27FC236}">
                  <a16:creationId xmlns:a16="http://schemas.microsoft.com/office/drawing/2014/main" id="{81E13147-76DC-4E67-91AF-FDEC20AA0880}"/>
                </a:ext>
              </a:extLst>
            </p:cNvPr>
            <p:cNvSpPr/>
            <p:nvPr/>
          </p:nvSpPr>
          <p:spPr>
            <a:xfrm flipV="1">
              <a:off x="2944908" y="2971016"/>
              <a:ext cx="3228784" cy="201677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Line">
              <a:extLst>
                <a:ext uri="{FF2B5EF4-FFF2-40B4-BE49-F238E27FC236}">
                  <a16:creationId xmlns:a16="http://schemas.microsoft.com/office/drawing/2014/main" id="{CEB1B2E3-9A82-4893-B921-C5B12D1865ED}"/>
                </a:ext>
              </a:extLst>
            </p:cNvPr>
            <p:cNvSpPr/>
            <p:nvPr/>
          </p:nvSpPr>
          <p:spPr>
            <a:xfrm flipV="1">
              <a:off x="2944908" y="2537024"/>
              <a:ext cx="3228784" cy="243389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Line">
              <a:extLst>
                <a:ext uri="{FF2B5EF4-FFF2-40B4-BE49-F238E27FC236}">
                  <a16:creationId xmlns:a16="http://schemas.microsoft.com/office/drawing/2014/main" id="{60441654-4D65-4621-B6EE-20B29F39DDEF}"/>
                </a:ext>
              </a:extLst>
            </p:cNvPr>
            <p:cNvSpPr/>
            <p:nvPr/>
          </p:nvSpPr>
          <p:spPr>
            <a:xfrm flipV="1">
              <a:off x="2944908" y="2149616"/>
              <a:ext cx="3228784" cy="282130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pasted-image.tif" descr="pasted-image.tif">
              <a:extLst>
                <a:ext uri="{FF2B5EF4-FFF2-40B4-BE49-F238E27FC236}">
                  <a16:creationId xmlns:a16="http://schemas.microsoft.com/office/drawing/2014/main" id="{18838C6D-BD45-4EE9-9A41-34CDCF65E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615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E111563-E04D-43BC-96DB-7CE5F8876E4D}"/>
                </a:ext>
              </a:extLst>
            </p:cNvPr>
            <p:cNvGrpSpPr/>
            <p:nvPr/>
          </p:nvGrpSpPr>
          <p:grpSpPr>
            <a:xfrm>
              <a:off x="6082253" y="1796433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678368-994A-4D09-B9B2-2940825D3329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27EF02D-05DA-4FFC-AE9C-9EF92A6FACF0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2A764CA-54F9-4FA9-8A8C-F0EBE30D29E2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105436B-E068-4EC7-9AFE-687819977C67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B06B5A7-CE98-4558-8E34-5C45A3A1B8EE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394235-609F-463C-9CF5-A3DB879AE149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5DFD702D-6163-4A92-8B03-96CB48B21DDD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CB4FF769-07B4-4CE1-8750-D97A8900EF29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CD82D04-F287-4493-A289-B0D06EEF6E9B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3037B29-A41F-4FB5-83AE-C48061FA1D3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6A7CDA-65BF-4528-9C1A-C1B4A6AD11B0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684D628F-A0EF-43FC-B6A0-A8253DC2CA4D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D02D1903-6077-43D7-9552-385687E7AC37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FD86EFC1-C3A3-4A6E-85E7-72F7C60A7071}"/>
                  </a:ext>
                </a:extLst>
              </p:cNvPr>
              <p:cNvGrpSpPr/>
              <p:nvPr/>
            </p:nvGrpSpPr>
            <p:grpSpPr>
              <a:xfrm>
                <a:off x="8293100" y="4451350"/>
                <a:ext cx="127000" cy="1143000"/>
                <a:chOff x="8445500" y="3079750"/>
                <a:chExt cx="127000" cy="1143000"/>
              </a:xfrm>
              <a:grpFill/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49EB461-3F12-4DE6-9616-0F206A7F94B3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5654775B-EE03-4FD7-93BF-FF2084159704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88CA53C-C7EF-4E27-9092-6523A2F1390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903F2CC-33F0-44C8-A7C6-0402F0362545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A0F21D22-A9C8-41D2-B8CA-0018E3A56384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60BFD3D-59B1-4910-98C5-4A7E53FCE8EC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9A1D30B9-69C7-4ADE-8858-913B2A83AE8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A4AAE0FC-6C71-40B1-AE69-DF447BB4B6DE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11161173-838F-4E0B-BC2B-94E4751FBD95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1501D0AE-DC5A-46B4-86B2-CD94A910AC78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4FFADAD-3EE4-4773-B9D0-AA71EC5782EE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193AA61-E5BA-4DF5-9F6C-06F4AFDCECC9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6BD4EFA-CD85-42E5-B557-224A08048F22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63" name="pasted-image.tif" descr="pasted-image.tif">
              <a:extLst>
                <a:ext uri="{FF2B5EF4-FFF2-40B4-BE49-F238E27FC236}">
                  <a16:creationId xmlns:a16="http://schemas.microsoft.com/office/drawing/2014/main" id="{25451EF0-CAAD-4B4E-96F3-44531AFF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7693947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E798A9F-0730-47C0-B4F2-D852B7695EEC}"/>
                </a:ext>
              </a:extLst>
            </p:cNvPr>
            <p:cNvGrpSpPr/>
            <p:nvPr/>
          </p:nvGrpSpPr>
          <p:grpSpPr>
            <a:xfrm>
              <a:off x="6082251" y="1787288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BCA878-C368-42F3-A266-79AB023F5012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3FB244-2D24-47EF-B30A-45866BF2A4AB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90F3D7D-ABBE-4F0A-8954-9253CD6D2F28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D938D93-70AB-42E6-B2F5-9EAA6324136D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786B883-A982-41F2-BE3A-EF4A9EF68A0F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D6E1800-AF10-4D61-986E-24A79C3A1FB9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F0F795E-6FA8-4E8B-A30E-34FE9D226BD0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070F89D-9F52-49BF-971F-6506C0AE4CC0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8562C250-8730-42F1-84E2-53E7BEC19742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422783A6-5F5C-4C3E-83AD-7C3B95D0F04E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C319A305-1D50-4326-A41B-F26168D6F7A3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BBFA4B69-4A27-4053-AE66-8588FB529498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02E3C4C9-0EEC-4A95-89A3-E1D5FCFF274D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AFA683F-095A-4B18-9EAD-EE8961988298}"/>
                  </a:ext>
                </a:extLst>
              </p:cNvPr>
              <p:cNvGrpSpPr/>
              <p:nvPr/>
            </p:nvGrpSpPr>
            <p:grpSpPr>
              <a:xfrm>
                <a:off x="8293100" y="4070351"/>
                <a:ext cx="127000" cy="1523999"/>
                <a:chOff x="8445500" y="2698751"/>
                <a:chExt cx="127000" cy="1523999"/>
              </a:xfrm>
              <a:grpFill/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2C35464D-3CC7-4334-A76C-3912C7A8391C}"/>
                    </a:ext>
                  </a:extLst>
                </p:cNvPr>
                <p:cNvSpPr/>
                <p:nvPr/>
              </p:nvSpPr>
              <p:spPr>
                <a:xfrm>
                  <a:off x="8445500" y="2698751"/>
                  <a:ext cx="127000" cy="9626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CCCF0E9E-117F-4591-B455-1955F2643530}"/>
                    </a:ext>
                  </a:extLst>
                </p:cNvPr>
                <p:cNvSpPr/>
                <p:nvPr/>
              </p:nvSpPr>
              <p:spPr>
                <a:xfrm>
                  <a:off x="8445500" y="2968888"/>
                  <a:ext cx="127000" cy="1108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FBDF108-A174-47AD-9DC5-572A872AB3C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79B336FC-F34E-48E4-ADC6-282AD2A97821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69D8C523-62FC-49D8-86E0-FE6BE475E985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1AD665E-E73F-430A-B58B-2068D695A4CF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03D4AA72-1147-4FCF-8758-65F11CAD4A5E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9FD2F530-1DB7-4B6D-8FD0-BF1EA5B1F8C6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477F1800-594E-483A-A979-B893A8234D81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154061CB-DEB6-4D81-96CA-B5A5331B5E90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CE4FBF82-DF38-4A52-ACED-FFEFB058A752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F0C08842-0CDD-4283-943C-AAB8F0F963BE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A75C0AE-9436-4D02-8935-496659F25045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FCB7569-EE70-4E80-8C31-2881F9FF65B9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CBF2330-C84E-4BA8-8374-F41C38EB9586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734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lens camera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EAD211-143D-4B93-9D9F-BB99FE5269DD}"/>
              </a:ext>
            </a:extLst>
          </p:cNvPr>
          <p:cNvGrpSpPr/>
          <p:nvPr/>
        </p:nvGrpSpPr>
        <p:grpSpPr>
          <a:xfrm>
            <a:off x="1310615" y="1796433"/>
            <a:ext cx="9570771" cy="3662821"/>
            <a:chOff x="2082039" y="1796433"/>
            <a:chExt cx="9570771" cy="366282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6412841-11C8-4A15-9BC7-16BD14A6EFA2}"/>
                </a:ext>
              </a:extLst>
            </p:cNvPr>
            <p:cNvGrpSpPr/>
            <p:nvPr/>
          </p:nvGrpSpPr>
          <p:grpSpPr>
            <a:xfrm flipH="1" flipV="1">
              <a:off x="6826724" y="2151763"/>
              <a:ext cx="3228783" cy="3124078"/>
              <a:chOff x="3716332" y="1863712"/>
              <a:chExt cx="6302185" cy="3124078"/>
            </a:xfrm>
          </p:grpSpPr>
          <p:sp>
            <p:nvSpPr>
              <p:cNvPr id="146" name="Line">
                <a:extLst>
                  <a:ext uri="{FF2B5EF4-FFF2-40B4-BE49-F238E27FC236}">
                    <a16:creationId xmlns:a16="http://schemas.microsoft.com/office/drawing/2014/main" id="{C7F3D883-8CFF-4819-A763-EF07D8FE36D8}"/>
                  </a:ext>
                </a:extLst>
              </p:cNvPr>
              <p:cNvSpPr/>
              <p:nvPr/>
            </p:nvSpPr>
            <p:spPr>
              <a:xfrm flipV="1">
                <a:off x="3716336" y="4975472"/>
                <a:ext cx="6151814" cy="388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Line">
                <a:extLst>
                  <a:ext uri="{FF2B5EF4-FFF2-40B4-BE49-F238E27FC236}">
                    <a16:creationId xmlns:a16="http://schemas.microsoft.com/office/drawing/2014/main" id="{6C6AA505-87EA-44FC-BF57-AA54152DEF41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50" cy="275071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Line">
                <a:extLst>
                  <a:ext uri="{FF2B5EF4-FFF2-40B4-BE49-F238E27FC236}">
                    <a16:creationId xmlns:a16="http://schemas.microsoft.com/office/drawing/2014/main" id="{40190299-5B12-4390-BBDB-D1CB1D39176D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44" cy="2321067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Line">
                <a:extLst>
                  <a:ext uri="{FF2B5EF4-FFF2-40B4-BE49-F238E27FC236}">
                    <a16:creationId xmlns:a16="http://schemas.microsoft.com/office/drawing/2014/main" id="{01F55694-37FC-463B-9EBF-724377D9D43B}"/>
                  </a:ext>
                </a:extLst>
              </p:cNvPr>
              <p:cNvSpPr/>
              <p:nvPr/>
            </p:nvSpPr>
            <p:spPr>
              <a:xfrm>
                <a:off x="3848101" y="1867375"/>
                <a:ext cx="6020031" cy="192752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Line">
                <a:extLst>
                  <a:ext uri="{FF2B5EF4-FFF2-40B4-BE49-F238E27FC236}">
                    <a16:creationId xmlns:a16="http://schemas.microsoft.com/office/drawing/2014/main" id="{276D8D55-6AD9-4911-8FF5-7DBFD79F304D}"/>
                  </a:ext>
                </a:extLst>
              </p:cNvPr>
              <p:cNvSpPr/>
              <p:nvPr/>
            </p:nvSpPr>
            <p:spPr>
              <a:xfrm>
                <a:off x="3848101" y="1863712"/>
                <a:ext cx="6020038" cy="11679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Line">
                <a:extLst>
                  <a:ext uri="{FF2B5EF4-FFF2-40B4-BE49-F238E27FC236}">
                    <a16:creationId xmlns:a16="http://schemas.microsoft.com/office/drawing/2014/main" id="{70A04765-4F4E-49A1-8CC6-B5A952D7F5F7}"/>
                  </a:ext>
                </a:extLst>
              </p:cNvPr>
              <p:cNvSpPr/>
              <p:nvPr/>
            </p:nvSpPr>
            <p:spPr>
              <a:xfrm>
                <a:off x="3848101" y="1875821"/>
                <a:ext cx="6020033" cy="79986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Line">
                <a:extLst>
                  <a:ext uri="{FF2B5EF4-FFF2-40B4-BE49-F238E27FC236}">
                    <a16:creationId xmlns:a16="http://schemas.microsoft.com/office/drawing/2014/main" id="{A139021A-717B-45DE-99BE-28F820622824}"/>
                  </a:ext>
                </a:extLst>
              </p:cNvPr>
              <p:cNvSpPr/>
              <p:nvPr/>
            </p:nvSpPr>
            <p:spPr>
              <a:xfrm>
                <a:off x="3848101" y="1875820"/>
                <a:ext cx="6090975" cy="46248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Line">
                <a:extLst>
                  <a:ext uri="{FF2B5EF4-FFF2-40B4-BE49-F238E27FC236}">
                    <a16:creationId xmlns:a16="http://schemas.microsoft.com/office/drawing/2014/main" id="{C23E77AF-47E0-47B1-909D-9FCAAF9EFA93}"/>
                  </a:ext>
                </a:extLst>
              </p:cNvPr>
              <p:cNvSpPr/>
              <p:nvPr/>
            </p:nvSpPr>
            <p:spPr>
              <a:xfrm flipV="1">
                <a:off x="3716336" y="4560449"/>
                <a:ext cx="6151814" cy="418905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Line">
                <a:extLst>
                  <a:ext uri="{FF2B5EF4-FFF2-40B4-BE49-F238E27FC236}">
                    <a16:creationId xmlns:a16="http://schemas.microsoft.com/office/drawing/2014/main" id="{C5DDAB91-AEC9-4769-83FA-7A40E514E338}"/>
                  </a:ext>
                </a:extLst>
              </p:cNvPr>
              <p:cNvSpPr/>
              <p:nvPr/>
            </p:nvSpPr>
            <p:spPr>
              <a:xfrm flipV="1">
                <a:off x="3716336" y="4151349"/>
                <a:ext cx="6071097" cy="82197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Line">
                <a:extLst>
                  <a:ext uri="{FF2B5EF4-FFF2-40B4-BE49-F238E27FC236}">
                    <a16:creationId xmlns:a16="http://schemas.microsoft.com/office/drawing/2014/main" id="{BAD10D18-EF7A-44CA-A0B9-B94CC588A551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Line">
                <a:extLst>
                  <a:ext uri="{FF2B5EF4-FFF2-40B4-BE49-F238E27FC236}">
                    <a16:creationId xmlns:a16="http://schemas.microsoft.com/office/drawing/2014/main" id="{01B1AFB2-43CC-43DD-AB6E-5502C16BEA01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Line">
                <a:extLst>
                  <a:ext uri="{FF2B5EF4-FFF2-40B4-BE49-F238E27FC236}">
                    <a16:creationId xmlns:a16="http://schemas.microsoft.com/office/drawing/2014/main" id="{FF560E62-78A8-4D33-97FC-A94BF798A318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6543BD-9C92-489E-B092-A8E67CBC3A83}"/>
                </a:ext>
              </a:extLst>
            </p:cNvPr>
            <p:cNvGrpSpPr/>
            <p:nvPr/>
          </p:nvGrpSpPr>
          <p:grpSpPr>
            <a:xfrm>
              <a:off x="3716332" y="1863712"/>
              <a:ext cx="6424677" cy="3463994"/>
              <a:chOff x="3716332" y="1863712"/>
              <a:chExt cx="12540172" cy="3463994"/>
            </a:xfrm>
          </p:grpSpPr>
          <p:sp>
            <p:nvSpPr>
              <p:cNvPr id="79" name="Line">
                <a:extLst>
                  <a:ext uri="{FF2B5EF4-FFF2-40B4-BE49-F238E27FC236}">
                    <a16:creationId xmlns:a16="http://schemas.microsoft.com/office/drawing/2014/main" id="{9B406B2D-9607-4295-B661-3557CE7EB756}"/>
                  </a:ext>
                </a:extLst>
              </p:cNvPr>
              <p:cNvSpPr/>
              <p:nvPr/>
            </p:nvSpPr>
            <p:spPr>
              <a:xfrm>
                <a:off x="3716336" y="4979354"/>
                <a:ext cx="6302183" cy="0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Line">
                <a:extLst>
                  <a:ext uri="{FF2B5EF4-FFF2-40B4-BE49-F238E27FC236}">
                    <a16:creationId xmlns:a16="http://schemas.microsoft.com/office/drawing/2014/main" id="{D8D854F8-5C80-4F07-A353-CE638E800C5A}"/>
                  </a:ext>
                </a:extLst>
              </p:cNvPr>
              <p:cNvSpPr/>
              <p:nvPr/>
            </p:nvSpPr>
            <p:spPr>
              <a:xfrm>
                <a:off x="3848100" y="1867380"/>
                <a:ext cx="6170420" cy="311197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Line">
                <a:extLst>
                  <a:ext uri="{FF2B5EF4-FFF2-40B4-BE49-F238E27FC236}">
                    <a16:creationId xmlns:a16="http://schemas.microsoft.com/office/drawing/2014/main" id="{A66A1EDC-8B13-4066-8145-7C1BB1BF674E}"/>
                  </a:ext>
                </a:extLst>
              </p:cNvPr>
              <p:cNvSpPr/>
              <p:nvPr/>
            </p:nvSpPr>
            <p:spPr>
              <a:xfrm>
                <a:off x="3848100" y="1867378"/>
                <a:ext cx="6170420" cy="2705575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Line">
                <a:extLst>
                  <a:ext uri="{FF2B5EF4-FFF2-40B4-BE49-F238E27FC236}">
                    <a16:creationId xmlns:a16="http://schemas.microsoft.com/office/drawing/2014/main" id="{80AC4938-7A8B-41CD-916A-5BB1A3B45FEA}"/>
                  </a:ext>
                </a:extLst>
              </p:cNvPr>
              <p:cNvSpPr/>
              <p:nvPr/>
            </p:nvSpPr>
            <p:spPr>
              <a:xfrm>
                <a:off x="3848100" y="1867377"/>
                <a:ext cx="6170420" cy="233517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Line">
                <a:extLst>
                  <a:ext uri="{FF2B5EF4-FFF2-40B4-BE49-F238E27FC236}">
                    <a16:creationId xmlns:a16="http://schemas.microsoft.com/office/drawing/2014/main" id="{9CB6ACDC-9522-4465-8CE1-B8F6B66B1809}"/>
                  </a:ext>
                </a:extLst>
              </p:cNvPr>
              <p:cNvSpPr/>
              <p:nvPr/>
            </p:nvSpPr>
            <p:spPr>
              <a:xfrm>
                <a:off x="3848099" y="1867375"/>
                <a:ext cx="12241512" cy="346033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">
                <a:extLst>
                  <a:ext uri="{FF2B5EF4-FFF2-40B4-BE49-F238E27FC236}">
                    <a16:creationId xmlns:a16="http://schemas.microsoft.com/office/drawing/2014/main" id="{165133FB-FA7D-43EC-BA91-DBC77857EF81}"/>
                  </a:ext>
                </a:extLst>
              </p:cNvPr>
              <p:cNvSpPr/>
              <p:nvPr/>
            </p:nvSpPr>
            <p:spPr>
              <a:xfrm>
                <a:off x="3848100" y="1863712"/>
                <a:ext cx="6170420" cy="15031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Line">
                <a:extLst>
                  <a:ext uri="{FF2B5EF4-FFF2-40B4-BE49-F238E27FC236}">
                    <a16:creationId xmlns:a16="http://schemas.microsoft.com/office/drawing/2014/main" id="{F3A726F6-6292-44F1-A257-73F2FA1DD3F7}"/>
                  </a:ext>
                </a:extLst>
              </p:cNvPr>
              <p:cNvSpPr/>
              <p:nvPr/>
            </p:nvSpPr>
            <p:spPr>
              <a:xfrm>
                <a:off x="3848100" y="1875820"/>
                <a:ext cx="6170420" cy="10846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Line">
                <a:extLst>
                  <a:ext uri="{FF2B5EF4-FFF2-40B4-BE49-F238E27FC236}">
                    <a16:creationId xmlns:a16="http://schemas.microsoft.com/office/drawing/2014/main" id="{1FA1FC63-7513-480B-945B-774476DB82A4}"/>
                  </a:ext>
                </a:extLst>
              </p:cNvPr>
              <p:cNvSpPr/>
              <p:nvPr/>
            </p:nvSpPr>
            <p:spPr>
              <a:xfrm>
                <a:off x="3848099" y="1875819"/>
                <a:ext cx="6170421" cy="66958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Line">
                <a:extLst>
                  <a:ext uri="{FF2B5EF4-FFF2-40B4-BE49-F238E27FC236}">
                    <a16:creationId xmlns:a16="http://schemas.microsoft.com/office/drawing/2014/main" id="{9B76786F-2889-431B-98A3-2CC35244345F}"/>
                  </a:ext>
                </a:extLst>
              </p:cNvPr>
              <p:cNvSpPr/>
              <p:nvPr/>
            </p:nvSpPr>
            <p:spPr>
              <a:xfrm flipV="1">
                <a:off x="3716336" y="4569593"/>
                <a:ext cx="6302183" cy="4097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Line">
                <a:extLst>
                  <a:ext uri="{FF2B5EF4-FFF2-40B4-BE49-F238E27FC236}">
                    <a16:creationId xmlns:a16="http://schemas.microsoft.com/office/drawing/2014/main" id="{E1FE829A-8C31-4228-9CC8-1CFE157FA710}"/>
                  </a:ext>
                </a:extLst>
              </p:cNvPr>
              <p:cNvSpPr/>
              <p:nvPr/>
            </p:nvSpPr>
            <p:spPr>
              <a:xfrm flipV="1">
                <a:off x="3716336" y="4072344"/>
                <a:ext cx="6221458" cy="90098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Line">
                <a:extLst>
                  <a:ext uri="{FF2B5EF4-FFF2-40B4-BE49-F238E27FC236}">
                    <a16:creationId xmlns:a16="http://schemas.microsoft.com/office/drawing/2014/main" id="{972FC199-9155-474C-8275-57FE0FEC1E29}"/>
                  </a:ext>
                </a:extLst>
              </p:cNvPr>
              <p:cNvSpPr/>
              <p:nvPr/>
            </p:nvSpPr>
            <p:spPr>
              <a:xfrm flipV="1">
                <a:off x="3716334" y="2184068"/>
                <a:ext cx="12540170" cy="27962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Line">
                <a:extLst>
                  <a:ext uri="{FF2B5EF4-FFF2-40B4-BE49-F238E27FC236}">
                    <a16:creationId xmlns:a16="http://schemas.microsoft.com/office/drawing/2014/main" id="{81E13147-76DC-4E67-91AF-FDEC20AA0880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CEB1B2E3-9A82-4893-B921-C5B12D1865ED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60441654-4D65-4621-B6EE-20B29F39DDEF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37" name="pasted-image.tif" descr="pasted-image.tif">
              <a:extLst>
                <a:ext uri="{FF2B5EF4-FFF2-40B4-BE49-F238E27FC236}">
                  <a16:creationId xmlns:a16="http://schemas.microsoft.com/office/drawing/2014/main" id="{18838C6D-BD45-4EE9-9A41-34CDCF65E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2039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406C42-C07E-4163-9ACC-FB32B5C90E1A}"/>
                </a:ext>
              </a:extLst>
            </p:cNvPr>
            <p:cNvGrpSpPr/>
            <p:nvPr/>
          </p:nvGrpSpPr>
          <p:grpSpPr>
            <a:xfrm>
              <a:off x="6706296" y="1796433"/>
              <a:ext cx="386202" cy="3657600"/>
              <a:chOff x="6706296" y="1796433"/>
              <a:chExt cx="386202" cy="365760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CE111563-E04D-43BC-96DB-7CE5F8876E4D}"/>
                  </a:ext>
                </a:extLst>
              </p:cNvPr>
              <p:cNvGrpSpPr/>
              <p:nvPr/>
            </p:nvGrpSpPr>
            <p:grpSpPr>
              <a:xfrm>
                <a:off x="6853677" y="1796433"/>
                <a:ext cx="91440" cy="3657600"/>
                <a:chOff x="8293100" y="2546350"/>
                <a:chExt cx="127000" cy="3429000"/>
              </a:xfrm>
              <a:solidFill>
                <a:schemeClr val="tx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7678368-994A-4D09-B9B2-2940825D3329}"/>
                    </a:ext>
                  </a:extLst>
                </p:cNvPr>
                <p:cNvSpPr/>
                <p:nvPr/>
              </p:nvSpPr>
              <p:spPr>
                <a:xfrm>
                  <a:off x="8293100" y="2546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27EF02D-05DA-4FFC-AE9C-9EF92A6FACF0}"/>
                    </a:ext>
                  </a:extLst>
                </p:cNvPr>
                <p:cNvSpPr/>
                <p:nvPr/>
              </p:nvSpPr>
              <p:spPr>
                <a:xfrm>
                  <a:off x="8293100" y="2673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2A764CA-54F9-4FA9-8A8C-F0EBE30D29E2}"/>
                    </a:ext>
                  </a:extLst>
                </p:cNvPr>
                <p:cNvSpPr/>
                <p:nvPr/>
              </p:nvSpPr>
              <p:spPr>
                <a:xfrm>
                  <a:off x="8293100" y="2800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105436B-E068-4EC7-9AFE-687819977C67}"/>
                    </a:ext>
                  </a:extLst>
                </p:cNvPr>
                <p:cNvSpPr/>
                <p:nvPr/>
              </p:nvSpPr>
              <p:spPr>
                <a:xfrm>
                  <a:off x="8293100" y="2927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B06B5A7-CE98-4558-8E34-5C45A3A1B8EE}"/>
                    </a:ext>
                  </a:extLst>
                </p:cNvPr>
                <p:cNvSpPr/>
                <p:nvPr/>
              </p:nvSpPr>
              <p:spPr>
                <a:xfrm>
                  <a:off x="8293100" y="305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9394235-609F-463C-9CF5-A3DB879AE149}"/>
                    </a:ext>
                  </a:extLst>
                </p:cNvPr>
                <p:cNvSpPr/>
                <p:nvPr/>
              </p:nvSpPr>
              <p:spPr>
                <a:xfrm>
                  <a:off x="8293100" y="318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5DFD702D-6163-4A92-8B03-96CB48B21DDD}"/>
                    </a:ext>
                  </a:extLst>
                </p:cNvPr>
                <p:cNvGrpSpPr/>
                <p:nvPr/>
              </p:nvGrpSpPr>
              <p:grpSpPr>
                <a:xfrm>
                  <a:off x="8293100" y="33083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CB4FF769-07B4-4CE1-8750-D97A8900EF29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5CD82D04-F287-4493-A289-B0D06EEF6E9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63037B29-A41F-4FB5-83AE-C48061FA1D38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BF6A7CDA-65BF-4528-9C1A-C1B4A6AD11B0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84D628F-A0EF-43FC-B6A0-A8253DC2CA4D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D02D1903-6077-43D7-9552-385687E7AC3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D86EFC1-C3A3-4A6E-85E7-72F7C60A7071}"/>
                    </a:ext>
                  </a:extLst>
                </p:cNvPr>
                <p:cNvGrpSpPr/>
                <p:nvPr/>
              </p:nvGrpSpPr>
              <p:grpSpPr>
                <a:xfrm>
                  <a:off x="8293100" y="4451350"/>
                  <a:ext cx="127000" cy="1143000"/>
                  <a:chOff x="8445500" y="3079750"/>
                  <a:chExt cx="127000" cy="1143000"/>
                </a:xfrm>
                <a:grpFill/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949EB461-3F12-4DE6-9616-0F206A7F94B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5654775B-EE03-4FD7-93BF-FF208415970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788CA53C-C7EF-4E27-9092-6523A2F13908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903F2CC-33F0-44C8-A7C6-0402F0362545}"/>
                      </a:ext>
                    </a:extLst>
                  </p:cNvPr>
                  <p:cNvGrpSpPr/>
                  <p:nvPr/>
                </p:nvGrpSpPr>
                <p:grpSpPr>
                  <a:xfrm>
                    <a:off x="8445500" y="3460750"/>
                    <a:ext cx="127000" cy="762000"/>
                    <a:chOff x="8445500" y="2698750"/>
                    <a:chExt cx="127000" cy="762000"/>
                  </a:xfrm>
                  <a:grpFill/>
                </p:grpSpPr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A0F21D22-A9C8-41D2-B8CA-0018E3A5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698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F60BFD3D-59B1-4910-98C5-4A7E53FCE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825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9A1D30B9-69C7-4ADE-8858-913B2A83A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952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A4AAE0FC-6C71-40B1-AE69-DF447BB4B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079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11161173-838F-4E0B-BC2B-94E4751FB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206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1501D0AE-DC5A-46B4-86B2-CD94A910AC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333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44FFADAD-3EE4-4773-B9D0-AA71EC5782EE}"/>
                    </a:ext>
                  </a:extLst>
                </p:cNvPr>
                <p:cNvSpPr/>
                <p:nvPr/>
              </p:nvSpPr>
              <p:spPr>
                <a:xfrm>
                  <a:off x="8293100" y="559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193AA61-E5BA-4DF5-9F6C-06F4AFDCECC9}"/>
                    </a:ext>
                  </a:extLst>
                </p:cNvPr>
                <p:cNvSpPr/>
                <p:nvPr/>
              </p:nvSpPr>
              <p:spPr>
                <a:xfrm>
                  <a:off x="8293100" y="572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36BD4EFA-CD85-42E5-B557-224A08048F22}"/>
                    </a:ext>
                  </a:extLst>
                </p:cNvPr>
                <p:cNvSpPr/>
                <p:nvPr/>
              </p:nvSpPr>
              <p:spPr>
                <a:xfrm>
                  <a:off x="8293100" y="5848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4B2CBEA-8FD2-42B3-8052-C4EFE24174A7}"/>
                  </a:ext>
                </a:extLst>
              </p:cNvPr>
              <p:cNvSpPr/>
              <p:nvPr/>
            </p:nvSpPr>
            <p:spPr>
              <a:xfrm>
                <a:off x="6706296" y="2045400"/>
                <a:ext cx="386202" cy="316655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63" name="pasted-image.tif" descr="pasted-image.tif">
              <a:extLst>
                <a:ext uri="{FF2B5EF4-FFF2-40B4-BE49-F238E27FC236}">
                  <a16:creationId xmlns:a16="http://schemas.microsoft.com/office/drawing/2014/main" id="{25451EF0-CAAD-4B4E-96F3-44531AFF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8465371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7494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pinhole camera</a:t>
            </a:r>
            <a:endParaRPr dirty="0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C7F3D883-8CFF-4819-A763-EF07D8FE36D8}"/>
              </a:ext>
            </a:extLst>
          </p:cNvPr>
          <p:cNvSpPr/>
          <p:nvPr/>
        </p:nvSpPr>
        <p:spPr>
          <a:xfrm flipH="1">
            <a:off x="6132337" y="2160199"/>
            <a:ext cx="3151744" cy="3882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Line">
            <a:extLst>
              <a:ext uri="{FF2B5EF4-FFF2-40B4-BE49-F238E27FC236}">
                <a16:creationId xmlns:a16="http://schemas.microsoft.com/office/drawing/2014/main" id="{6C6AA505-87EA-44FC-BF57-AA54152DEF41}"/>
              </a:ext>
            </a:extLst>
          </p:cNvPr>
          <p:cNvSpPr/>
          <p:nvPr/>
        </p:nvSpPr>
        <p:spPr>
          <a:xfrm flipH="1" flipV="1">
            <a:off x="6132337" y="2521459"/>
            <a:ext cx="3084237" cy="2750716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Line">
            <a:extLst>
              <a:ext uri="{FF2B5EF4-FFF2-40B4-BE49-F238E27FC236}">
                <a16:creationId xmlns:a16="http://schemas.microsoft.com/office/drawing/2014/main" id="{40190299-5B12-4390-BBDB-D1CB1D39176D}"/>
              </a:ext>
            </a:extLst>
          </p:cNvPr>
          <p:cNvSpPr/>
          <p:nvPr/>
        </p:nvSpPr>
        <p:spPr>
          <a:xfrm flipH="1" flipV="1">
            <a:off x="6132340" y="2951108"/>
            <a:ext cx="3084234" cy="2321067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Line">
            <a:extLst>
              <a:ext uri="{FF2B5EF4-FFF2-40B4-BE49-F238E27FC236}">
                <a16:creationId xmlns:a16="http://schemas.microsoft.com/office/drawing/2014/main" id="{01F55694-37FC-463B-9EBF-724377D9D43B}"/>
              </a:ext>
            </a:extLst>
          </p:cNvPr>
          <p:cNvSpPr/>
          <p:nvPr/>
        </p:nvSpPr>
        <p:spPr>
          <a:xfrm flipH="1" flipV="1">
            <a:off x="6132346" y="3344658"/>
            <a:ext cx="3084228" cy="1927520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Line">
            <a:extLst>
              <a:ext uri="{FF2B5EF4-FFF2-40B4-BE49-F238E27FC236}">
                <a16:creationId xmlns:a16="http://schemas.microsoft.com/office/drawing/2014/main" id="{276D8D55-6AD9-4911-8FF5-7DBFD79F304D}"/>
              </a:ext>
            </a:extLst>
          </p:cNvPr>
          <p:cNvSpPr/>
          <p:nvPr/>
        </p:nvSpPr>
        <p:spPr>
          <a:xfrm flipH="1" flipV="1">
            <a:off x="6132343" y="4107909"/>
            <a:ext cx="3084231" cy="1167932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Line">
            <a:extLst>
              <a:ext uri="{FF2B5EF4-FFF2-40B4-BE49-F238E27FC236}">
                <a16:creationId xmlns:a16="http://schemas.microsoft.com/office/drawing/2014/main" id="{70A04765-4F4E-49A1-8CC6-B5A952D7F5F7}"/>
              </a:ext>
            </a:extLst>
          </p:cNvPr>
          <p:cNvSpPr/>
          <p:nvPr/>
        </p:nvSpPr>
        <p:spPr>
          <a:xfrm flipH="1" flipV="1">
            <a:off x="6132345" y="4463863"/>
            <a:ext cx="3084229" cy="799869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Line">
            <a:extLst>
              <a:ext uri="{FF2B5EF4-FFF2-40B4-BE49-F238E27FC236}">
                <a16:creationId xmlns:a16="http://schemas.microsoft.com/office/drawing/2014/main" id="{A139021A-717B-45DE-99BE-28F820622824}"/>
              </a:ext>
            </a:extLst>
          </p:cNvPr>
          <p:cNvSpPr/>
          <p:nvPr/>
        </p:nvSpPr>
        <p:spPr>
          <a:xfrm flipH="1" flipV="1">
            <a:off x="6096000" y="4801252"/>
            <a:ext cx="3120574" cy="462481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Line">
            <a:extLst>
              <a:ext uri="{FF2B5EF4-FFF2-40B4-BE49-F238E27FC236}">
                <a16:creationId xmlns:a16="http://schemas.microsoft.com/office/drawing/2014/main" id="{C23E77AF-47E0-47B1-909D-9FCAAF9EFA93}"/>
              </a:ext>
            </a:extLst>
          </p:cNvPr>
          <p:cNvSpPr/>
          <p:nvPr/>
        </p:nvSpPr>
        <p:spPr>
          <a:xfrm flipH="1">
            <a:off x="6132337" y="2160199"/>
            <a:ext cx="3151744" cy="418905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Line">
            <a:extLst>
              <a:ext uri="{FF2B5EF4-FFF2-40B4-BE49-F238E27FC236}">
                <a16:creationId xmlns:a16="http://schemas.microsoft.com/office/drawing/2014/main" id="{C5DDAB91-AEC9-4769-83FA-7A40E514E338}"/>
              </a:ext>
            </a:extLst>
          </p:cNvPr>
          <p:cNvSpPr/>
          <p:nvPr/>
        </p:nvSpPr>
        <p:spPr>
          <a:xfrm flipH="1">
            <a:off x="6173691" y="2166228"/>
            <a:ext cx="3110390" cy="821976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Line">
            <a:extLst>
              <a:ext uri="{FF2B5EF4-FFF2-40B4-BE49-F238E27FC236}">
                <a16:creationId xmlns:a16="http://schemas.microsoft.com/office/drawing/2014/main" id="{BAD10D18-EF7A-44CA-A0B9-B94CC588A551}"/>
              </a:ext>
            </a:extLst>
          </p:cNvPr>
          <p:cNvSpPr/>
          <p:nvPr/>
        </p:nvSpPr>
        <p:spPr>
          <a:xfrm flipH="1">
            <a:off x="6146079" y="2151763"/>
            <a:ext cx="3138003" cy="1946391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Line">
            <a:extLst>
              <a:ext uri="{FF2B5EF4-FFF2-40B4-BE49-F238E27FC236}">
                <a16:creationId xmlns:a16="http://schemas.microsoft.com/office/drawing/2014/main" id="{01B1AFB2-43CC-43DD-AB6E-5502C16BEA01}"/>
              </a:ext>
            </a:extLst>
          </p:cNvPr>
          <p:cNvSpPr/>
          <p:nvPr/>
        </p:nvSpPr>
        <p:spPr>
          <a:xfrm flipH="1">
            <a:off x="6132334" y="2168635"/>
            <a:ext cx="3151748" cy="2428187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Line">
            <a:extLst>
              <a:ext uri="{FF2B5EF4-FFF2-40B4-BE49-F238E27FC236}">
                <a16:creationId xmlns:a16="http://schemas.microsoft.com/office/drawing/2014/main" id="{FF560E62-78A8-4D33-97FC-A94BF798A318}"/>
              </a:ext>
            </a:extLst>
          </p:cNvPr>
          <p:cNvSpPr/>
          <p:nvPr/>
        </p:nvSpPr>
        <p:spPr>
          <a:xfrm flipH="1">
            <a:off x="6095998" y="2168634"/>
            <a:ext cx="3188084" cy="2826835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9B406B2D-9607-4295-B661-3557CE7EB756}"/>
              </a:ext>
            </a:extLst>
          </p:cNvPr>
          <p:cNvSpPr/>
          <p:nvPr/>
        </p:nvSpPr>
        <p:spPr>
          <a:xfrm>
            <a:off x="2944910" y="4979354"/>
            <a:ext cx="3228783" cy="0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Line">
            <a:extLst>
              <a:ext uri="{FF2B5EF4-FFF2-40B4-BE49-F238E27FC236}">
                <a16:creationId xmlns:a16="http://schemas.microsoft.com/office/drawing/2014/main" id="{D8D854F8-5C80-4F07-A353-CE638E800C5A}"/>
              </a:ext>
            </a:extLst>
          </p:cNvPr>
          <p:cNvSpPr/>
          <p:nvPr/>
        </p:nvSpPr>
        <p:spPr>
          <a:xfrm>
            <a:off x="3012416" y="1867380"/>
            <a:ext cx="3161277" cy="3111974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Line">
            <a:extLst>
              <a:ext uri="{FF2B5EF4-FFF2-40B4-BE49-F238E27FC236}">
                <a16:creationId xmlns:a16="http://schemas.microsoft.com/office/drawing/2014/main" id="{A66A1EDC-8B13-4066-8145-7C1BB1BF674E}"/>
              </a:ext>
            </a:extLst>
          </p:cNvPr>
          <p:cNvSpPr/>
          <p:nvPr/>
        </p:nvSpPr>
        <p:spPr>
          <a:xfrm>
            <a:off x="3012416" y="1867378"/>
            <a:ext cx="3161277" cy="2705575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Line">
            <a:extLst>
              <a:ext uri="{FF2B5EF4-FFF2-40B4-BE49-F238E27FC236}">
                <a16:creationId xmlns:a16="http://schemas.microsoft.com/office/drawing/2014/main" id="{80AC4938-7A8B-41CD-916A-5BB1A3B45FEA}"/>
              </a:ext>
            </a:extLst>
          </p:cNvPr>
          <p:cNvSpPr/>
          <p:nvPr/>
        </p:nvSpPr>
        <p:spPr>
          <a:xfrm>
            <a:off x="3012416" y="1867377"/>
            <a:ext cx="3161277" cy="2335172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9CB6ACDC-9522-4465-8CE1-B8F6B66B1809}"/>
              </a:ext>
            </a:extLst>
          </p:cNvPr>
          <p:cNvSpPr/>
          <p:nvPr/>
        </p:nvSpPr>
        <p:spPr>
          <a:xfrm>
            <a:off x="3012416" y="1867375"/>
            <a:ext cx="6271665" cy="346033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Line">
            <a:extLst>
              <a:ext uri="{FF2B5EF4-FFF2-40B4-BE49-F238E27FC236}">
                <a16:creationId xmlns:a16="http://schemas.microsoft.com/office/drawing/2014/main" id="{165133FB-FA7D-43EC-BA91-DBC77857EF81}"/>
              </a:ext>
            </a:extLst>
          </p:cNvPr>
          <p:cNvSpPr/>
          <p:nvPr/>
        </p:nvSpPr>
        <p:spPr>
          <a:xfrm>
            <a:off x="3012416" y="1863712"/>
            <a:ext cx="3161277" cy="1503132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F3A726F6-6292-44F1-A257-73F2FA1DD3F7}"/>
              </a:ext>
            </a:extLst>
          </p:cNvPr>
          <p:cNvSpPr/>
          <p:nvPr/>
        </p:nvSpPr>
        <p:spPr>
          <a:xfrm>
            <a:off x="3012416" y="1875820"/>
            <a:ext cx="3161277" cy="1084624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1FA1FC63-7513-480B-945B-774476DB82A4}"/>
              </a:ext>
            </a:extLst>
          </p:cNvPr>
          <p:cNvSpPr/>
          <p:nvPr/>
        </p:nvSpPr>
        <p:spPr>
          <a:xfrm>
            <a:off x="3012416" y="1875819"/>
            <a:ext cx="3161277" cy="669588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Line">
            <a:extLst>
              <a:ext uri="{FF2B5EF4-FFF2-40B4-BE49-F238E27FC236}">
                <a16:creationId xmlns:a16="http://schemas.microsoft.com/office/drawing/2014/main" id="{9B76786F-2889-431B-98A3-2CC35244345F}"/>
              </a:ext>
            </a:extLst>
          </p:cNvPr>
          <p:cNvSpPr/>
          <p:nvPr/>
        </p:nvSpPr>
        <p:spPr>
          <a:xfrm flipV="1">
            <a:off x="2944910" y="4569593"/>
            <a:ext cx="3228783" cy="409761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Line">
            <a:extLst>
              <a:ext uri="{FF2B5EF4-FFF2-40B4-BE49-F238E27FC236}">
                <a16:creationId xmlns:a16="http://schemas.microsoft.com/office/drawing/2014/main" id="{E1FE829A-8C31-4228-9CC8-1CFE157FA710}"/>
              </a:ext>
            </a:extLst>
          </p:cNvPr>
          <p:cNvSpPr/>
          <p:nvPr/>
        </p:nvSpPr>
        <p:spPr>
          <a:xfrm flipV="1">
            <a:off x="2944910" y="4072344"/>
            <a:ext cx="3187425" cy="900981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Line">
            <a:extLst>
              <a:ext uri="{FF2B5EF4-FFF2-40B4-BE49-F238E27FC236}">
                <a16:creationId xmlns:a16="http://schemas.microsoft.com/office/drawing/2014/main" id="{972FC199-9155-474C-8275-57FE0FEC1E29}"/>
              </a:ext>
            </a:extLst>
          </p:cNvPr>
          <p:cNvSpPr/>
          <p:nvPr/>
        </p:nvSpPr>
        <p:spPr>
          <a:xfrm flipV="1">
            <a:off x="2944909" y="2193213"/>
            <a:ext cx="6352906" cy="2787107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Line">
            <a:extLst>
              <a:ext uri="{FF2B5EF4-FFF2-40B4-BE49-F238E27FC236}">
                <a16:creationId xmlns:a16="http://schemas.microsoft.com/office/drawing/2014/main" id="{81E13147-76DC-4E67-91AF-FDEC20AA0880}"/>
              </a:ext>
            </a:extLst>
          </p:cNvPr>
          <p:cNvSpPr/>
          <p:nvPr/>
        </p:nvSpPr>
        <p:spPr>
          <a:xfrm flipV="1">
            <a:off x="2944908" y="2971016"/>
            <a:ext cx="3228784" cy="2016774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Line">
            <a:extLst>
              <a:ext uri="{FF2B5EF4-FFF2-40B4-BE49-F238E27FC236}">
                <a16:creationId xmlns:a16="http://schemas.microsoft.com/office/drawing/2014/main" id="{CEB1B2E3-9A82-4893-B921-C5B12D1865ED}"/>
              </a:ext>
            </a:extLst>
          </p:cNvPr>
          <p:cNvSpPr/>
          <p:nvPr/>
        </p:nvSpPr>
        <p:spPr>
          <a:xfrm flipV="1">
            <a:off x="2944908" y="2537024"/>
            <a:ext cx="3228784" cy="2433894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Line">
            <a:extLst>
              <a:ext uri="{FF2B5EF4-FFF2-40B4-BE49-F238E27FC236}">
                <a16:creationId xmlns:a16="http://schemas.microsoft.com/office/drawing/2014/main" id="{60441654-4D65-4621-B6EE-20B29F39DDEF}"/>
              </a:ext>
            </a:extLst>
          </p:cNvPr>
          <p:cNvSpPr/>
          <p:nvPr/>
        </p:nvSpPr>
        <p:spPr>
          <a:xfrm flipV="1">
            <a:off x="2944908" y="2149616"/>
            <a:ext cx="3228784" cy="2821302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15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CE111563-E04D-43BC-96DB-7CE5F8876E4D}"/>
              </a:ext>
            </a:extLst>
          </p:cNvPr>
          <p:cNvGrpSpPr/>
          <p:nvPr/>
        </p:nvGrpSpPr>
        <p:grpSpPr>
          <a:xfrm>
            <a:off x="6082253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7678368-994A-4D09-B9B2-2940825D332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27EF02D-05DA-4FFC-AE9C-9EF92A6FACF0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2A764CA-54F9-4FA9-8A8C-F0EBE30D29E2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105436B-E068-4EC7-9AFE-687819977C67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B06B5A7-CE98-4558-8E34-5C45A3A1B8EE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9394235-609F-463C-9CF5-A3DB879AE149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DFD702D-6163-4A92-8B03-96CB48B21DDD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B4FF769-07B4-4CE1-8750-D97A8900EF29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CD82D04-F287-4493-A289-B0D06EEF6E9B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3037B29-A41F-4FB5-83AE-C48061FA1D38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F6A7CDA-65BF-4528-9C1A-C1B4A6AD11B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84D628F-A0EF-43FC-B6A0-A8253DC2CA4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02D1903-6077-43D7-9552-385687E7AC37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D86EFC1-C3A3-4A6E-85E7-72F7C60A7071}"/>
                </a:ext>
              </a:extLst>
            </p:cNvPr>
            <p:cNvGrpSpPr/>
            <p:nvPr/>
          </p:nvGrpSpPr>
          <p:grpSpPr>
            <a:xfrm>
              <a:off x="8293100" y="4451350"/>
              <a:ext cx="127000" cy="1143000"/>
              <a:chOff x="8445500" y="3079750"/>
              <a:chExt cx="127000" cy="1143000"/>
            </a:xfrm>
            <a:grpFill/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49EB461-3F12-4DE6-9616-0F206A7F94B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654775B-EE03-4FD7-93BF-FF2084159704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88CA53C-C7EF-4E27-9092-6523A2F13908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903F2CC-33F0-44C8-A7C6-0402F0362545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A0F21D22-A9C8-41D2-B8CA-0018E3A56384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F60BFD3D-59B1-4910-98C5-4A7E53FCE8EC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A1D30B9-69C7-4ADE-8858-913B2A83AE87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4AAE0FC-6C71-40B1-AE69-DF447BB4B6DE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1161173-838F-4E0B-BC2B-94E4751FBD95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501D0AE-DC5A-46B4-86B2-CD94A910AC7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4FFADAD-3EE4-4773-B9D0-AA71EC5782EE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193AA61-E5BA-4DF5-9F6C-06F4AFDCECC9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6BD4EFA-CD85-42E5-B557-224A08048F22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3" name="pasted-image.tif" descr="pasted-image.tif">
            <a:extLst>
              <a:ext uri="{FF2B5EF4-FFF2-40B4-BE49-F238E27FC236}">
                <a16:creationId xmlns:a16="http://schemas.microsoft.com/office/drawing/2014/main" id="{25451EF0-CAAD-4B4E-96F3-44531AFF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7693947" y="1803321"/>
            <a:ext cx="3187439" cy="36559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0E798A9F-0730-47C0-B4F2-D852B7695EEC}"/>
              </a:ext>
            </a:extLst>
          </p:cNvPr>
          <p:cNvGrpSpPr/>
          <p:nvPr/>
        </p:nvGrpSpPr>
        <p:grpSpPr>
          <a:xfrm>
            <a:off x="6082251" y="1787288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0BCA878-C368-42F3-A266-79AB023F5012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43FB244-2D24-47EF-B30A-45866BF2A4A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90F3D7D-ABBE-4F0A-8954-9253CD6D2F28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D938D93-70AB-42E6-B2F5-9EAA6324136D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786B883-A982-41F2-BE3A-EF4A9EF68A0F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D6E1800-AF10-4D61-986E-24A79C3A1FB9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F0F795E-6FA8-4E8B-A30E-34FE9D226BD0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070F89D-9F52-49BF-971F-6506C0AE4CC0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8562C250-8730-42F1-84E2-53E7BEC19742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422783A6-5F5C-4C3E-83AD-7C3B95D0F04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319A305-1D50-4326-A41B-F26168D6F7A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BFA4B69-4A27-4053-AE66-8588FB529498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2E3C4C9-0EEC-4A95-89A3-E1D5FCFF274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AFA683F-095A-4B18-9EAD-EE8961988298}"/>
                </a:ext>
              </a:extLst>
            </p:cNvPr>
            <p:cNvGrpSpPr/>
            <p:nvPr/>
          </p:nvGrpSpPr>
          <p:grpSpPr>
            <a:xfrm>
              <a:off x="8293100" y="4070351"/>
              <a:ext cx="127000" cy="1523999"/>
              <a:chOff x="8445500" y="2698751"/>
              <a:chExt cx="127000" cy="1523999"/>
            </a:xfrm>
            <a:grpFill/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C35464D-3CC7-4334-A76C-3912C7A8391C}"/>
                  </a:ext>
                </a:extLst>
              </p:cNvPr>
              <p:cNvSpPr/>
              <p:nvPr/>
            </p:nvSpPr>
            <p:spPr>
              <a:xfrm>
                <a:off x="8445500" y="2698751"/>
                <a:ext cx="127000" cy="9626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CCF0E9E-117F-4591-B455-1955F2643530}"/>
                  </a:ext>
                </a:extLst>
              </p:cNvPr>
              <p:cNvSpPr/>
              <p:nvPr/>
            </p:nvSpPr>
            <p:spPr>
              <a:xfrm>
                <a:off x="8445500" y="2968888"/>
                <a:ext cx="127000" cy="1108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FBDF108-A174-47AD-9DC5-572A872AB3C4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9B336FC-F34E-48E4-ADC6-282AD2A9782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9D8C523-62FC-49D8-86E0-FE6BE475E985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E1AD665E-E73F-430A-B58B-2068D695A4CF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03D4AA72-1147-4FCF-8758-65F11CAD4A5E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9FD2F530-1DB7-4B6D-8FD0-BF1EA5B1F8C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477F1800-594E-483A-A979-B893A8234D81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154061CB-DEB6-4D81-96CA-B5A5331B5E90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CE4FBF82-DF38-4A52-ACED-FFEFB058A752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F0C08842-0CDD-4283-943C-AAB8F0F963BE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A75C0AE-9436-4D02-8935-496659F25045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FCB7569-EE70-4E80-8C31-2881F9FF65B9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CBF2330-C84E-4BA8-8374-F41C38EB9586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circle of confusion">
            <a:extLst>
              <a:ext uri="{FF2B5EF4-FFF2-40B4-BE49-F238E27FC236}">
                <a16:creationId xmlns:a16="http://schemas.microsoft.com/office/drawing/2014/main" id="{1CEBD016-D8B7-4ADF-B7DC-C8EC5D46B20C}"/>
              </a:ext>
            </a:extLst>
          </p:cNvPr>
          <p:cNvSpPr txBox="1"/>
          <p:nvPr/>
        </p:nvSpPr>
        <p:spPr>
          <a:xfrm>
            <a:off x="330062" y="6033206"/>
            <a:ext cx="769405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Central rays propagate in the same way for both models!</a:t>
            </a:r>
            <a:endParaRPr kumimoji="0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7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Pinhole camera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419600"/>
            <a:ext cx="7772400" cy="19050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Tx/>
              <a:buNone/>
              <a:defRPr/>
            </a:pPr>
            <a:r>
              <a:rPr lang="en-US" dirty="0"/>
              <a:t>Idea 2: add a barrier to block off most of the rays</a:t>
            </a:r>
          </a:p>
          <a:p>
            <a:pPr lvl="1" eaLnBrk="1" hangingPunct="1">
              <a:defRPr/>
            </a:pPr>
            <a:r>
              <a:rPr lang="en-US" dirty="0"/>
              <a:t>This reduces blurring</a:t>
            </a:r>
          </a:p>
          <a:p>
            <a:pPr lvl="1" eaLnBrk="1" hangingPunct="1">
              <a:defRPr/>
            </a:pPr>
            <a:r>
              <a:rPr lang="en-US" dirty="0"/>
              <a:t>The opening known as the </a:t>
            </a:r>
            <a:r>
              <a:rPr lang="en-US" b="1" dirty="0"/>
              <a:t>aperture</a:t>
            </a:r>
          </a:p>
        </p:txBody>
      </p:sp>
      <p:pic>
        <p:nvPicPr>
          <p:cNvPr id="24580" name="Picture 18" descr="image-pinho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524000"/>
            <a:ext cx="5484814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810000" y="2057400"/>
            <a:ext cx="4724400" cy="1524000"/>
            <a:chOff x="1440" y="1296"/>
            <a:chExt cx="2976" cy="960"/>
          </a:xfrm>
        </p:grpSpPr>
        <p:sp>
          <p:nvSpPr>
            <p:cNvPr id="24591" name="Line 21"/>
            <p:cNvSpPr>
              <a:spLocks noChangeShapeType="1"/>
            </p:cNvSpPr>
            <p:nvPr/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2" name="Line 22"/>
            <p:cNvSpPr>
              <a:spLocks noChangeShapeType="1"/>
            </p:cNvSpPr>
            <p:nvPr/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3" name="Line 23"/>
            <p:cNvSpPr>
              <a:spLocks noChangeShapeType="1"/>
            </p:cNvSpPr>
            <p:nvPr/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4" name="Line 24"/>
            <p:cNvSpPr>
              <a:spLocks noChangeShapeType="1"/>
            </p:cNvSpPr>
            <p:nvPr/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4114800" y="2495550"/>
            <a:ext cx="4457700" cy="571500"/>
            <a:chOff x="1632" y="1572"/>
            <a:chExt cx="2808" cy="360"/>
          </a:xfrm>
        </p:grpSpPr>
        <p:sp>
          <p:nvSpPr>
            <p:cNvPr id="24587" name="Line 27"/>
            <p:cNvSpPr>
              <a:spLocks noChangeShapeType="1"/>
            </p:cNvSpPr>
            <p:nvPr/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88" name="Line 28"/>
            <p:cNvSpPr>
              <a:spLocks noChangeShapeType="1"/>
            </p:cNvSpPr>
            <p:nvPr/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89" name="Line 29"/>
            <p:cNvSpPr>
              <a:spLocks noChangeShapeType="1"/>
            </p:cNvSpPr>
            <p:nvPr/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0" name="Line 30"/>
            <p:cNvSpPr>
              <a:spLocks noChangeShapeType="1"/>
            </p:cNvSpPr>
            <p:nvPr/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4583" name="Oval 31"/>
          <p:cNvSpPr>
            <a:spLocks noChangeArrowheads="1"/>
          </p:cNvSpPr>
          <p:nvPr/>
        </p:nvSpPr>
        <p:spPr bwMode="auto">
          <a:xfrm>
            <a:off x="3765550" y="20256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24584" name="Oval 32"/>
          <p:cNvSpPr>
            <a:spLocks noChangeArrowheads="1"/>
          </p:cNvSpPr>
          <p:nvPr/>
        </p:nvSpPr>
        <p:spPr bwMode="auto">
          <a:xfrm>
            <a:off x="4083050" y="26336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543779" name="Rectangle 35"/>
          <p:cNvSpPr>
            <a:spLocks noChangeArrowheads="1"/>
          </p:cNvSpPr>
          <p:nvPr/>
        </p:nvSpPr>
        <p:spPr bwMode="auto">
          <a:xfrm>
            <a:off x="2209800" y="5943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2954" lvl="2" indent="-22859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524001" y="6550026"/>
            <a:ext cx="14918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</a:rPr>
              <a:t>Slide source: Seitz</a:t>
            </a:r>
          </a:p>
        </p:txBody>
      </p:sp>
    </p:spTree>
    <p:extLst>
      <p:ext uri="{BB962C8B-B14F-4D97-AF65-F5344CB8AC3E}">
        <p14:creationId xmlns:p14="http://schemas.microsoft.com/office/powerpoint/2010/main" val="1324042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79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Describing both lens and pinhole cameras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EAD211-143D-4B93-9D9F-BB99FE5269DD}"/>
              </a:ext>
            </a:extLst>
          </p:cNvPr>
          <p:cNvGrpSpPr/>
          <p:nvPr/>
        </p:nvGrpSpPr>
        <p:grpSpPr>
          <a:xfrm>
            <a:off x="272926" y="1327411"/>
            <a:ext cx="6312810" cy="2415970"/>
            <a:chOff x="2082039" y="1796433"/>
            <a:chExt cx="9570771" cy="366282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6412841-11C8-4A15-9BC7-16BD14A6EFA2}"/>
                </a:ext>
              </a:extLst>
            </p:cNvPr>
            <p:cNvGrpSpPr/>
            <p:nvPr/>
          </p:nvGrpSpPr>
          <p:grpSpPr>
            <a:xfrm flipH="1" flipV="1">
              <a:off x="6826724" y="2151763"/>
              <a:ext cx="3228783" cy="3124078"/>
              <a:chOff x="3716332" y="1863712"/>
              <a:chExt cx="6302185" cy="3124078"/>
            </a:xfrm>
          </p:grpSpPr>
          <p:sp>
            <p:nvSpPr>
              <p:cNvPr id="146" name="Line">
                <a:extLst>
                  <a:ext uri="{FF2B5EF4-FFF2-40B4-BE49-F238E27FC236}">
                    <a16:creationId xmlns:a16="http://schemas.microsoft.com/office/drawing/2014/main" id="{C7F3D883-8CFF-4819-A763-EF07D8FE36D8}"/>
                  </a:ext>
                </a:extLst>
              </p:cNvPr>
              <p:cNvSpPr/>
              <p:nvPr/>
            </p:nvSpPr>
            <p:spPr>
              <a:xfrm flipV="1">
                <a:off x="3716336" y="4975472"/>
                <a:ext cx="6151814" cy="388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Line">
                <a:extLst>
                  <a:ext uri="{FF2B5EF4-FFF2-40B4-BE49-F238E27FC236}">
                    <a16:creationId xmlns:a16="http://schemas.microsoft.com/office/drawing/2014/main" id="{6C6AA505-87EA-44FC-BF57-AA54152DEF41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50" cy="275071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Line">
                <a:extLst>
                  <a:ext uri="{FF2B5EF4-FFF2-40B4-BE49-F238E27FC236}">
                    <a16:creationId xmlns:a16="http://schemas.microsoft.com/office/drawing/2014/main" id="{40190299-5B12-4390-BBDB-D1CB1D39176D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44" cy="2321067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Line">
                <a:extLst>
                  <a:ext uri="{FF2B5EF4-FFF2-40B4-BE49-F238E27FC236}">
                    <a16:creationId xmlns:a16="http://schemas.microsoft.com/office/drawing/2014/main" id="{01F55694-37FC-463B-9EBF-724377D9D43B}"/>
                  </a:ext>
                </a:extLst>
              </p:cNvPr>
              <p:cNvSpPr/>
              <p:nvPr/>
            </p:nvSpPr>
            <p:spPr>
              <a:xfrm>
                <a:off x="3848101" y="1867375"/>
                <a:ext cx="6020031" cy="192752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Line">
                <a:extLst>
                  <a:ext uri="{FF2B5EF4-FFF2-40B4-BE49-F238E27FC236}">
                    <a16:creationId xmlns:a16="http://schemas.microsoft.com/office/drawing/2014/main" id="{276D8D55-6AD9-4911-8FF5-7DBFD79F304D}"/>
                  </a:ext>
                </a:extLst>
              </p:cNvPr>
              <p:cNvSpPr/>
              <p:nvPr/>
            </p:nvSpPr>
            <p:spPr>
              <a:xfrm>
                <a:off x="3848101" y="1863712"/>
                <a:ext cx="6020038" cy="11679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Line">
                <a:extLst>
                  <a:ext uri="{FF2B5EF4-FFF2-40B4-BE49-F238E27FC236}">
                    <a16:creationId xmlns:a16="http://schemas.microsoft.com/office/drawing/2014/main" id="{70A04765-4F4E-49A1-8CC6-B5A952D7F5F7}"/>
                  </a:ext>
                </a:extLst>
              </p:cNvPr>
              <p:cNvSpPr/>
              <p:nvPr/>
            </p:nvSpPr>
            <p:spPr>
              <a:xfrm>
                <a:off x="3848101" y="1875821"/>
                <a:ext cx="6020033" cy="79986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Line">
                <a:extLst>
                  <a:ext uri="{FF2B5EF4-FFF2-40B4-BE49-F238E27FC236}">
                    <a16:creationId xmlns:a16="http://schemas.microsoft.com/office/drawing/2014/main" id="{A139021A-717B-45DE-99BE-28F820622824}"/>
                  </a:ext>
                </a:extLst>
              </p:cNvPr>
              <p:cNvSpPr/>
              <p:nvPr/>
            </p:nvSpPr>
            <p:spPr>
              <a:xfrm>
                <a:off x="3848101" y="1875820"/>
                <a:ext cx="6090975" cy="46248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Line">
                <a:extLst>
                  <a:ext uri="{FF2B5EF4-FFF2-40B4-BE49-F238E27FC236}">
                    <a16:creationId xmlns:a16="http://schemas.microsoft.com/office/drawing/2014/main" id="{C23E77AF-47E0-47B1-909D-9FCAAF9EFA93}"/>
                  </a:ext>
                </a:extLst>
              </p:cNvPr>
              <p:cNvSpPr/>
              <p:nvPr/>
            </p:nvSpPr>
            <p:spPr>
              <a:xfrm flipV="1">
                <a:off x="3716336" y="4560449"/>
                <a:ext cx="6151814" cy="418905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Line">
                <a:extLst>
                  <a:ext uri="{FF2B5EF4-FFF2-40B4-BE49-F238E27FC236}">
                    <a16:creationId xmlns:a16="http://schemas.microsoft.com/office/drawing/2014/main" id="{C5DDAB91-AEC9-4769-83FA-7A40E514E338}"/>
                  </a:ext>
                </a:extLst>
              </p:cNvPr>
              <p:cNvSpPr/>
              <p:nvPr/>
            </p:nvSpPr>
            <p:spPr>
              <a:xfrm flipV="1">
                <a:off x="3716336" y="4151349"/>
                <a:ext cx="6071097" cy="82197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Line">
                <a:extLst>
                  <a:ext uri="{FF2B5EF4-FFF2-40B4-BE49-F238E27FC236}">
                    <a16:creationId xmlns:a16="http://schemas.microsoft.com/office/drawing/2014/main" id="{BAD10D18-EF7A-44CA-A0B9-B94CC588A551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Line">
                <a:extLst>
                  <a:ext uri="{FF2B5EF4-FFF2-40B4-BE49-F238E27FC236}">
                    <a16:creationId xmlns:a16="http://schemas.microsoft.com/office/drawing/2014/main" id="{01B1AFB2-43CC-43DD-AB6E-5502C16BEA01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Line">
                <a:extLst>
                  <a:ext uri="{FF2B5EF4-FFF2-40B4-BE49-F238E27FC236}">
                    <a16:creationId xmlns:a16="http://schemas.microsoft.com/office/drawing/2014/main" id="{FF560E62-78A8-4D33-97FC-A94BF798A318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6543BD-9C92-489E-B092-A8E67CBC3A83}"/>
                </a:ext>
              </a:extLst>
            </p:cNvPr>
            <p:cNvGrpSpPr/>
            <p:nvPr/>
          </p:nvGrpSpPr>
          <p:grpSpPr>
            <a:xfrm>
              <a:off x="3716332" y="1863712"/>
              <a:ext cx="6424677" cy="3463994"/>
              <a:chOff x="3716332" y="1863712"/>
              <a:chExt cx="12540172" cy="3463994"/>
            </a:xfrm>
          </p:grpSpPr>
          <p:sp>
            <p:nvSpPr>
              <p:cNvPr id="79" name="Line">
                <a:extLst>
                  <a:ext uri="{FF2B5EF4-FFF2-40B4-BE49-F238E27FC236}">
                    <a16:creationId xmlns:a16="http://schemas.microsoft.com/office/drawing/2014/main" id="{9B406B2D-9607-4295-B661-3557CE7EB756}"/>
                  </a:ext>
                </a:extLst>
              </p:cNvPr>
              <p:cNvSpPr/>
              <p:nvPr/>
            </p:nvSpPr>
            <p:spPr>
              <a:xfrm>
                <a:off x="3716336" y="4979354"/>
                <a:ext cx="6302183" cy="0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Line">
                <a:extLst>
                  <a:ext uri="{FF2B5EF4-FFF2-40B4-BE49-F238E27FC236}">
                    <a16:creationId xmlns:a16="http://schemas.microsoft.com/office/drawing/2014/main" id="{D8D854F8-5C80-4F07-A353-CE638E800C5A}"/>
                  </a:ext>
                </a:extLst>
              </p:cNvPr>
              <p:cNvSpPr/>
              <p:nvPr/>
            </p:nvSpPr>
            <p:spPr>
              <a:xfrm>
                <a:off x="3848100" y="1867380"/>
                <a:ext cx="6170420" cy="311197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Line">
                <a:extLst>
                  <a:ext uri="{FF2B5EF4-FFF2-40B4-BE49-F238E27FC236}">
                    <a16:creationId xmlns:a16="http://schemas.microsoft.com/office/drawing/2014/main" id="{A66A1EDC-8B13-4066-8145-7C1BB1BF674E}"/>
                  </a:ext>
                </a:extLst>
              </p:cNvPr>
              <p:cNvSpPr/>
              <p:nvPr/>
            </p:nvSpPr>
            <p:spPr>
              <a:xfrm>
                <a:off x="3848100" y="1867378"/>
                <a:ext cx="6170420" cy="2705575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Line">
                <a:extLst>
                  <a:ext uri="{FF2B5EF4-FFF2-40B4-BE49-F238E27FC236}">
                    <a16:creationId xmlns:a16="http://schemas.microsoft.com/office/drawing/2014/main" id="{80AC4938-7A8B-41CD-916A-5BB1A3B45FEA}"/>
                  </a:ext>
                </a:extLst>
              </p:cNvPr>
              <p:cNvSpPr/>
              <p:nvPr/>
            </p:nvSpPr>
            <p:spPr>
              <a:xfrm>
                <a:off x="3848100" y="1867377"/>
                <a:ext cx="6170420" cy="233517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Line">
                <a:extLst>
                  <a:ext uri="{FF2B5EF4-FFF2-40B4-BE49-F238E27FC236}">
                    <a16:creationId xmlns:a16="http://schemas.microsoft.com/office/drawing/2014/main" id="{9CB6ACDC-9522-4465-8CE1-B8F6B66B1809}"/>
                  </a:ext>
                </a:extLst>
              </p:cNvPr>
              <p:cNvSpPr/>
              <p:nvPr/>
            </p:nvSpPr>
            <p:spPr>
              <a:xfrm>
                <a:off x="3848099" y="1867375"/>
                <a:ext cx="12241512" cy="346033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">
                <a:extLst>
                  <a:ext uri="{FF2B5EF4-FFF2-40B4-BE49-F238E27FC236}">
                    <a16:creationId xmlns:a16="http://schemas.microsoft.com/office/drawing/2014/main" id="{165133FB-FA7D-43EC-BA91-DBC77857EF81}"/>
                  </a:ext>
                </a:extLst>
              </p:cNvPr>
              <p:cNvSpPr/>
              <p:nvPr/>
            </p:nvSpPr>
            <p:spPr>
              <a:xfrm>
                <a:off x="3848100" y="1863712"/>
                <a:ext cx="6170420" cy="15031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Line">
                <a:extLst>
                  <a:ext uri="{FF2B5EF4-FFF2-40B4-BE49-F238E27FC236}">
                    <a16:creationId xmlns:a16="http://schemas.microsoft.com/office/drawing/2014/main" id="{F3A726F6-6292-44F1-A257-73F2FA1DD3F7}"/>
                  </a:ext>
                </a:extLst>
              </p:cNvPr>
              <p:cNvSpPr/>
              <p:nvPr/>
            </p:nvSpPr>
            <p:spPr>
              <a:xfrm>
                <a:off x="3848100" y="1875820"/>
                <a:ext cx="6170420" cy="10846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Line">
                <a:extLst>
                  <a:ext uri="{FF2B5EF4-FFF2-40B4-BE49-F238E27FC236}">
                    <a16:creationId xmlns:a16="http://schemas.microsoft.com/office/drawing/2014/main" id="{1FA1FC63-7513-480B-945B-774476DB82A4}"/>
                  </a:ext>
                </a:extLst>
              </p:cNvPr>
              <p:cNvSpPr/>
              <p:nvPr/>
            </p:nvSpPr>
            <p:spPr>
              <a:xfrm>
                <a:off x="3848099" y="1875819"/>
                <a:ext cx="6170421" cy="66958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Line">
                <a:extLst>
                  <a:ext uri="{FF2B5EF4-FFF2-40B4-BE49-F238E27FC236}">
                    <a16:creationId xmlns:a16="http://schemas.microsoft.com/office/drawing/2014/main" id="{9B76786F-2889-431B-98A3-2CC35244345F}"/>
                  </a:ext>
                </a:extLst>
              </p:cNvPr>
              <p:cNvSpPr/>
              <p:nvPr/>
            </p:nvSpPr>
            <p:spPr>
              <a:xfrm flipV="1">
                <a:off x="3716336" y="4569593"/>
                <a:ext cx="6302183" cy="4097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Line">
                <a:extLst>
                  <a:ext uri="{FF2B5EF4-FFF2-40B4-BE49-F238E27FC236}">
                    <a16:creationId xmlns:a16="http://schemas.microsoft.com/office/drawing/2014/main" id="{E1FE829A-8C31-4228-9CC8-1CFE157FA710}"/>
                  </a:ext>
                </a:extLst>
              </p:cNvPr>
              <p:cNvSpPr/>
              <p:nvPr/>
            </p:nvSpPr>
            <p:spPr>
              <a:xfrm flipV="1">
                <a:off x="3716336" y="4072344"/>
                <a:ext cx="6221458" cy="90098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Line">
                <a:extLst>
                  <a:ext uri="{FF2B5EF4-FFF2-40B4-BE49-F238E27FC236}">
                    <a16:creationId xmlns:a16="http://schemas.microsoft.com/office/drawing/2014/main" id="{972FC199-9155-474C-8275-57FE0FEC1E29}"/>
                  </a:ext>
                </a:extLst>
              </p:cNvPr>
              <p:cNvSpPr/>
              <p:nvPr/>
            </p:nvSpPr>
            <p:spPr>
              <a:xfrm flipV="1">
                <a:off x="3716334" y="2184068"/>
                <a:ext cx="12540170" cy="27962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Line">
                <a:extLst>
                  <a:ext uri="{FF2B5EF4-FFF2-40B4-BE49-F238E27FC236}">
                    <a16:creationId xmlns:a16="http://schemas.microsoft.com/office/drawing/2014/main" id="{81E13147-76DC-4E67-91AF-FDEC20AA0880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CEB1B2E3-9A82-4893-B921-C5B12D1865ED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60441654-4D65-4621-B6EE-20B29F39DDEF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37" name="pasted-image.tif" descr="pasted-image.tif">
              <a:extLst>
                <a:ext uri="{FF2B5EF4-FFF2-40B4-BE49-F238E27FC236}">
                  <a16:creationId xmlns:a16="http://schemas.microsoft.com/office/drawing/2014/main" id="{18838C6D-BD45-4EE9-9A41-34CDCF65E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2039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406C42-C07E-4163-9ACC-FB32B5C90E1A}"/>
                </a:ext>
              </a:extLst>
            </p:cNvPr>
            <p:cNvGrpSpPr/>
            <p:nvPr/>
          </p:nvGrpSpPr>
          <p:grpSpPr>
            <a:xfrm>
              <a:off x="6706296" y="1796433"/>
              <a:ext cx="386202" cy="3657600"/>
              <a:chOff x="6706296" y="1796433"/>
              <a:chExt cx="386202" cy="365760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CE111563-E04D-43BC-96DB-7CE5F8876E4D}"/>
                  </a:ext>
                </a:extLst>
              </p:cNvPr>
              <p:cNvGrpSpPr/>
              <p:nvPr/>
            </p:nvGrpSpPr>
            <p:grpSpPr>
              <a:xfrm>
                <a:off x="6853677" y="1796433"/>
                <a:ext cx="91440" cy="3657600"/>
                <a:chOff x="8293100" y="2546350"/>
                <a:chExt cx="127000" cy="3429000"/>
              </a:xfrm>
              <a:solidFill>
                <a:schemeClr val="tx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7678368-994A-4D09-B9B2-2940825D3329}"/>
                    </a:ext>
                  </a:extLst>
                </p:cNvPr>
                <p:cNvSpPr/>
                <p:nvPr/>
              </p:nvSpPr>
              <p:spPr>
                <a:xfrm>
                  <a:off x="8293100" y="2546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27EF02D-05DA-4FFC-AE9C-9EF92A6FACF0}"/>
                    </a:ext>
                  </a:extLst>
                </p:cNvPr>
                <p:cNvSpPr/>
                <p:nvPr/>
              </p:nvSpPr>
              <p:spPr>
                <a:xfrm>
                  <a:off x="8293100" y="2673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2A764CA-54F9-4FA9-8A8C-F0EBE30D29E2}"/>
                    </a:ext>
                  </a:extLst>
                </p:cNvPr>
                <p:cNvSpPr/>
                <p:nvPr/>
              </p:nvSpPr>
              <p:spPr>
                <a:xfrm>
                  <a:off x="8293100" y="2800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105436B-E068-4EC7-9AFE-687819977C67}"/>
                    </a:ext>
                  </a:extLst>
                </p:cNvPr>
                <p:cNvSpPr/>
                <p:nvPr/>
              </p:nvSpPr>
              <p:spPr>
                <a:xfrm>
                  <a:off x="8293100" y="2927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B06B5A7-CE98-4558-8E34-5C45A3A1B8EE}"/>
                    </a:ext>
                  </a:extLst>
                </p:cNvPr>
                <p:cNvSpPr/>
                <p:nvPr/>
              </p:nvSpPr>
              <p:spPr>
                <a:xfrm>
                  <a:off x="8293100" y="305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9394235-609F-463C-9CF5-A3DB879AE149}"/>
                    </a:ext>
                  </a:extLst>
                </p:cNvPr>
                <p:cNvSpPr/>
                <p:nvPr/>
              </p:nvSpPr>
              <p:spPr>
                <a:xfrm>
                  <a:off x="8293100" y="318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5DFD702D-6163-4A92-8B03-96CB48B21DDD}"/>
                    </a:ext>
                  </a:extLst>
                </p:cNvPr>
                <p:cNvGrpSpPr/>
                <p:nvPr/>
              </p:nvGrpSpPr>
              <p:grpSpPr>
                <a:xfrm>
                  <a:off x="8293100" y="33083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CB4FF769-07B4-4CE1-8750-D97A8900EF29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5CD82D04-F287-4493-A289-B0D06EEF6E9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63037B29-A41F-4FB5-83AE-C48061FA1D38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BF6A7CDA-65BF-4528-9C1A-C1B4A6AD11B0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84D628F-A0EF-43FC-B6A0-A8253DC2CA4D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D02D1903-6077-43D7-9552-385687E7AC3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D86EFC1-C3A3-4A6E-85E7-72F7C60A7071}"/>
                    </a:ext>
                  </a:extLst>
                </p:cNvPr>
                <p:cNvGrpSpPr/>
                <p:nvPr/>
              </p:nvGrpSpPr>
              <p:grpSpPr>
                <a:xfrm>
                  <a:off x="8293100" y="4451350"/>
                  <a:ext cx="127000" cy="1143000"/>
                  <a:chOff x="8445500" y="3079750"/>
                  <a:chExt cx="127000" cy="1143000"/>
                </a:xfrm>
                <a:grpFill/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949EB461-3F12-4DE6-9616-0F206A7F94B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5654775B-EE03-4FD7-93BF-FF208415970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788CA53C-C7EF-4E27-9092-6523A2F13908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903F2CC-33F0-44C8-A7C6-0402F0362545}"/>
                      </a:ext>
                    </a:extLst>
                  </p:cNvPr>
                  <p:cNvGrpSpPr/>
                  <p:nvPr/>
                </p:nvGrpSpPr>
                <p:grpSpPr>
                  <a:xfrm>
                    <a:off x="8445500" y="3460750"/>
                    <a:ext cx="127000" cy="762000"/>
                    <a:chOff x="8445500" y="2698750"/>
                    <a:chExt cx="127000" cy="762000"/>
                  </a:xfrm>
                  <a:grpFill/>
                </p:grpSpPr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A0F21D22-A9C8-41D2-B8CA-0018E3A5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698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F60BFD3D-59B1-4910-98C5-4A7E53FCE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825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9A1D30B9-69C7-4ADE-8858-913B2A83A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952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A4AAE0FC-6C71-40B1-AE69-DF447BB4B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079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11161173-838F-4E0B-BC2B-94E4751FB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206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1501D0AE-DC5A-46B4-86B2-CD94A910AC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333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44FFADAD-3EE4-4773-B9D0-AA71EC5782EE}"/>
                    </a:ext>
                  </a:extLst>
                </p:cNvPr>
                <p:cNvSpPr/>
                <p:nvPr/>
              </p:nvSpPr>
              <p:spPr>
                <a:xfrm>
                  <a:off x="8293100" y="559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193AA61-E5BA-4DF5-9F6C-06F4AFDCECC9}"/>
                    </a:ext>
                  </a:extLst>
                </p:cNvPr>
                <p:cNvSpPr/>
                <p:nvPr/>
              </p:nvSpPr>
              <p:spPr>
                <a:xfrm>
                  <a:off x="8293100" y="572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36BD4EFA-CD85-42E5-B557-224A08048F22}"/>
                    </a:ext>
                  </a:extLst>
                </p:cNvPr>
                <p:cNvSpPr/>
                <p:nvPr/>
              </p:nvSpPr>
              <p:spPr>
                <a:xfrm>
                  <a:off x="8293100" y="5848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4B2CBEA-8FD2-42B3-8052-C4EFE24174A7}"/>
                  </a:ext>
                </a:extLst>
              </p:cNvPr>
              <p:cNvSpPr/>
              <p:nvPr/>
            </p:nvSpPr>
            <p:spPr>
              <a:xfrm>
                <a:off x="6706296" y="2045400"/>
                <a:ext cx="386202" cy="316655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63" name="pasted-image.tif" descr="pasted-image.tif">
              <a:extLst>
                <a:ext uri="{FF2B5EF4-FFF2-40B4-BE49-F238E27FC236}">
                  <a16:creationId xmlns:a16="http://schemas.microsoft.com/office/drawing/2014/main" id="{25451EF0-CAAD-4B4E-96F3-44531AFF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8465371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0B4E097-17DD-439A-9CB4-151CF8CB13D0}"/>
              </a:ext>
            </a:extLst>
          </p:cNvPr>
          <p:cNvGrpSpPr>
            <a:grpSpLocks noChangeAspect="1"/>
          </p:cNvGrpSpPr>
          <p:nvPr/>
        </p:nvGrpSpPr>
        <p:grpSpPr>
          <a:xfrm>
            <a:off x="277854" y="4074386"/>
            <a:ext cx="6311247" cy="2421402"/>
            <a:chOff x="1310615" y="1787288"/>
            <a:chExt cx="9570771" cy="3671966"/>
          </a:xfrm>
        </p:grpSpPr>
        <p:sp>
          <p:nvSpPr>
            <p:cNvPr id="65" name="Line">
              <a:extLst>
                <a:ext uri="{FF2B5EF4-FFF2-40B4-BE49-F238E27FC236}">
                  <a16:creationId xmlns:a16="http://schemas.microsoft.com/office/drawing/2014/main" id="{428F841C-E93D-4082-813B-D80702D47C7F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388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6A380FDB-8A24-4042-9334-894F4D4155B9}"/>
                </a:ext>
              </a:extLst>
            </p:cNvPr>
            <p:cNvSpPr/>
            <p:nvPr/>
          </p:nvSpPr>
          <p:spPr>
            <a:xfrm flipH="1" flipV="1">
              <a:off x="6132337" y="2521459"/>
              <a:ext cx="3084237" cy="2750716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DA658B86-678B-4EB7-80FF-4D9F63FEA19A}"/>
                </a:ext>
              </a:extLst>
            </p:cNvPr>
            <p:cNvSpPr/>
            <p:nvPr/>
          </p:nvSpPr>
          <p:spPr>
            <a:xfrm flipH="1" flipV="1">
              <a:off x="6132340" y="2951108"/>
              <a:ext cx="3084234" cy="2321067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Line">
              <a:extLst>
                <a:ext uri="{FF2B5EF4-FFF2-40B4-BE49-F238E27FC236}">
                  <a16:creationId xmlns:a16="http://schemas.microsoft.com/office/drawing/2014/main" id="{21A6485F-D683-48DB-AA50-3EEF2B906200}"/>
                </a:ext>
              </a:extLst>
            </p:cNvPr>
            <p:cNvSpPr/>
            <p:nvPr/>
          </p:nvSpPr>
          <p:spPr>
            <a:xfrm flipH="1" flipV="1">
              <a:off x="6132346" y="3344658"/>
              <a:ext cx="3084228" cy="1927520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Line">
              <a:extLst>
                <a:ext uri="{FF2B5EF4-FFF2-40B4-BE49-F238E27FC236}">
                  <a16:creationId xmlns:a16="http://schemas.microsoft.com/office/drawing/2014/main" id="{C5BBAB88-A711-4144-A0E3-AF64B6C8C6E4}"/>
                </a:ext>
              </a:extLst>
            </p:cNvPr>
            <p:cNvSpPr/>
            <p:nvPr/>
          </p:nvSpPr>
          <p:spPr>
            <a:xfrm flipH="1" flipV="1">
              <a:off x="6132343" y="4107909"/>
              <a:ext cx="3084231" cy="11679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87F02C2E-21D8-400D-BCEF-63BE99B4E5C9}"/>
                </a:ext>
              </a:extLst>
            </p:cNvPr>
            <p:cNvSpPr/>
            <p:nvPr/>
          </p:nvSpPr>
          <p:spPr>
            <a:xfrm flipH="1" flipV="1">
              <a:off x="6132345" y="4463863"/>
              <a:ext cx="3084229" cy="799869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B2D5543D-1798-4C34-BDD0-714242114DFC}"/>
                </a:ext>
              </a:extLst>
            </p:cNvPr>
            <p:cNvSpPr/>
            <p:nvPr/>
          </p:nvSpPr>
          <p:spPr>
            <a:xfrm flipH="1" flipV="1">
              <a:off x="6096000" y="4801252"/>
              <a:ext cx="3120574" cy="462481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5A96AB7E-0B80-413A-A8DE-E299F6A86460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41890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7086A30B-D5A1-475B-911C-82AB05F65419}"/>
                </a:ext>
              </a:extLst>
            </p:cNvPr>
            <p:cNvSpPr/>
            <p:nvPr/>
          </p:nvSpPr>
          <p:spPr>
            <a:xfrm flipH="1">
              <a:off x="6173691" y="2166228"/>
              <a:ext cx="3110390" cy="821976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BD11FAE1-2B2D-4E50-9C40-A7CA589678DC}"/>
                </a:ext>
              </a:extLst>
            </p:cNvPr>
            <p:cNvSpPr/>
            <p:nvPr/>
          </p:nvSpPr>
          <p:spPr>
            <a:xfrm flipH="1">
              <a:off x="6146079" y="2151763"/>
              <a:ext cx="3138003" cy="194639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04D44B-D423-42E3-9FD9-A5CD3CDA9105}"/>
                </a:ext>
              </a:extLst>
            </p:cNvPr>
            <p:cNvSpPr/>
            <p:nvPr/>
          </p:nvSpPr>
          <p:spPr>
            <a:xfrm flipH="1">
              <a:off x="6132334" y="2168635"/>
              <a:ext cx="3151748" cy="2428187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B9476D1E-BB12-4CD5-AD5C-B5D57CCB0DCB}"/>
                </a:ext>
              </a:extLst>
            </p:cNvPr>
            <p:cNvSpPr/>
            <p:nvPr/>
          </p:nvSpPr>
          <p:spPr>
            <a:xfrm flipH="1">
              <a:off x="6095998" y="2168634"/>
              <a:ext cx="3188084" cy="282683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5E95A46C-FDEC-4370-82D4-762A9BAF4A95}"/>
                </a:ext>
              </a:extLst>
            </p:cNvPr>
            <p:cNvSpPr/>
            <p:nvPr/>
          </p:nvSpPr>
          <p:spPr>
            <a:xfrm>
              <a:off x="2944910" y="4979354"/>
              <a:ext cx="322878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Line">
              <a:extLst>
                <a:ext uri="{FF2B5EF4-FFF2-40B4-BE49-F238E27FC236}">
                  <a16:creationId xmlns:a16="http://schemas.microsoft.com/office/drawing/2014/main" id="{A78A408B-D413-4914-B4CE-764D0D51F7D0}"/>
                </a:ext>
              </a:extLst>
            </p:cNvPr>
            <p:cNvSpPr/>
            <p:nvPr/>
          </p:nvSpPr>
          <p:spPr>
            <a:xfrm>
              <a:off x="3012416" y="1867380"/>
              <a:ext cx="3161277" cy="311197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Line">
              <a:extLst>
                <a:ext uri="{FF2B5EF4-FFF2-40B4-BE49-F238E27FC236}">
                  <a16:creationId xmlns:a16="http://schemas.microsoft.com/office/drawing/2014/main" id="{D22CABD4-6975-4BA2-91C9-C8FF2FA871E1}"/>
                </a:ext>
              </a:extLst>
            </p:cNvPr>
            <p:cNvSpPr/>
            <p:nvPr/>
          </p:nvSpPr>
          <p:spPr>
            <a:xfrm>
              <a:off x="3012416" y="1867378"/>
              <a:ext cx="3161277" cy="2705575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">
              <a:extLst>
                <a:ext uri="{FF2B5EF4-FFF2-40B4-BE49-F238E27FC236}">
                  <a16:creationId xmlns:a16="http://schemas.microsoft.com/office/drawing/2014/main" id="{E4CAAC91-228F-4337-8C48-2A0E8F93185A}"/>
                </a:ext>
              </a:extLst>
            </p:cNvPr>
            <p:cNvSpPr/>
            <p:nvPr/>
          </p:nvSpPr>
          <p:spPr>
            <a:xfrm>
              <a:off x="3012416" y="1867377"/>
              <a:ext cx="3161277" cy="233517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Line">
              <a:extLst>
                <a:ext uri="{FF2B5EF4-FFF2-40B4-BE49-F238E27FC236}">
                  <a16:creationId xmlns:a16="http://schemas.microsoft.com/office/drawing/2014/main" id="{B10E370F-8DB2-4815-8D4C-96BFF7E21BF5}"/>
                </a:ext>
              </a:extLst>
            </p:cNvPr>
            <p:cNvSpPr/>
            <p:nvPr/>
          </p:nvSpPr>
          <p:spPr>
            <a:xfrm>
              <a:off x="3012416" y="1867375"/>
              <a:ext cx="6271665" cy="34603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Line">
              <a:extLst>
                <a:ext uri="{FF2B5EF4-FFF2-40B4-BE49-F238E27FC236}">
                  <a16:creationId xmlns:a16="http://schemas.microsoft.com/office/drawing/2014/main" id="{B3140AA3-109D-4E1B-AE55-AB777019412E}"/>
                </a:ext>
              </a:extLst>
            </p:cNvPr>
            <p:cNvSpPr/>
            <p:nvPr/>
          </p:nvSpPr>
          <p:spPr>
            <a:xfrm>
              <a:off x="3012416" y="1863712"/>
              <a:ext cx="3161277" cy="15031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Line">
              <a:extLst>
                <a:ext uri="{FF2B5EF4-FFF2-40B4-BE49-F238E27FC236}">
                  <a16:creationId xmlns:a16="http://schemas.microsoft.com/office/drawing/2014/main" id="{35DA2CE9-402D-4597-AA4F-29C7151991AD}"/>
                </a:ext>
              </a:extLst>
            </p:cNvPr>
            <p:cNvSpPr/>
            <p:nvPr/>
          </p:nvSpPr>
          <p:spPr>
            <a:xfrm>
              <a:off x="3012416" y="1875820"/>
              <a:ext cx="3161277" cy="108462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Line">
              <a:extLst>
                <a:ext uri="{FF2B5EF4-FFF2-40B4-BE49-F238E27FC236}">
                  <a16:creationId xmlns:a16="http://schemas.microsoft.com/office/drawing/2014/main" id="{C2333BCC-ED2A-4E12-B776-AD9C8E6D1331}"/>
                </a:ext>
              </a:extLst>
            </p:cNvPr>
            <p:cNvSpPr/>
            <p:nvPr/>
          </p:nvSpPr>
          <p:spPr>
            <a:xfrm>
              <a:off x="3012416" y="1875819"/>
              <a:ext cx="3161277" cy="669588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Line">
              <a:extLst>
                <a:ext uri="{FF2B5EF4-FFF2-40B4-BE49-F238E27FC236}">
                  <a16:creationId xmlns:a16="http://schemas.microsoft.com/office/drawing/2014/main" id="{007F71BC-1ADC-4E4F-BA17-D3369B350314}"/>
                </a:ext>
              </a:extLst>
            </p:cNvPr>
            <p:cNvSpPr/>
            <p:nvPr/>
          </p:nvSpPr>
          <p:spPr>
            <a:xfrm flipV="1">
              <a:off x="2944910" y="4569593"/>
              <a:ext cx="3228783" cy="40976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Line">
              <a:extLst>
                <a:ext uri="{FF2B5EF4-FFF2-40B4-BE49-F238E27FC236}">
                  <a16:creationId xmlns:a16="http://schemas.microsoft.com/office/drawing/2014/main" id="{690E8F14-EEB3-40FE-84BC-36037C2C2B4B}"/>
                </a:ext>
              </a:extLst>
            </p:cNvPr>
            <p:cNvSpPr/>
            <p:nvPr/>
          </p:nvSpPr>
          <p:spPr>
            <a:xfrm flipV="1">
              <a:off x="2944910" y="4072344"/>
              <a:ext cx="3187425" cy="90098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Line">
              <a:extLst>
                <a:ext uri="{FF2B5EF4-FFF2-40B4-BE49-F238E27FC236}">
                  <a16:creationId xmlns:a16="http://schemas.microsoft.com/office/drawing/2014/main" id="{FB9A021B-67EE-4621-88FC-AC57427286FD}"/>
                </a:ext>
              </a:extLst>
            </p:cNvPr>
            <p:cNvSpPr/>
            <p:nvPr/>
          </p:nvSpPr>
          <p:spPr>
            <a:xfrm flipV="1">
              <a:off x="2944909" y="2193213"/>
              <a:ext cx="6352906" cy="278710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Line">
              <a:extLst>
                <a:ext uri="{FF2B5EF4-FFF2-40B4-BE49-F238E27FC236}">
                  <a16:creationId xmlns:a16="http://schemas.microsoft.com/office/drawing/2014/main" id="{D2023319-3DFA-47E3-810B-2B8047EC9AF7}"/>
                </a:ext>
              </a:extLst>
            </p:cNvPr>
            <p:cNvSpPr/>
            <p:nvPr/>
          </p:nvSpPr>
          <p:spPr>
            <a:xfrm flipV="1">
              <a:off x="2944908" y="2971016"/>
              <a:ext cx="3228784" cy="201677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Line">
              <a:extLst>
                <a:ext uri="{FF2B5EF4-FFF2-40B4-BE49-F238E27FC236}">
                  <a16:creationId xmlns:a16="http://schemas.microsoft.com/office/drawing/2014/main" id="{D4D31CC6-AEC0-464D-8876-B89329CD6C56}"/>
                </a:ext>
              </a:extLst>
            </p:cNvPr>
            <p:cNvSpPr/>
            <p:nvPr/>
          </p:nvSpPr>
          <p:spPr>
            <a:xfrm flipV="1">
              <a:off x="2944908" y="2537024"/>
              <a:ext cx="3228784" cy="243389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Line">
              <a:extLst>
                <a:ext uri="{FF2B5EF4-FFF2-40B4-BE49-F238E27FC236}">
                  <a16:creationId xmlns:a16="http://schemas.microsoft.com/office/drawing/2014/main" id="{AA580964-348D-43DF-8B5C-5768A9C1B011}"/>
                </a:ext>
              </a:extLst>
            </p:cNvPr>
            <p:cNvSpPr/>
            <p:nvPr/>
          </p:nvSpPr>
          <p:spPr>
            <a:xfrm flipV="1">
              <a:off x="2944908" y="2149616"/>
              <a:ext cx="3228784" cy="282130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3" name="pasted-image.tif" descr="pasted-image.tif">
              <a:extLst>
                <a:ext uri="{FF2B5EF4-FFF2-40B4-BE49-F238E27FC236}">
                  <a16:creationId xmlns:a16="http://schemas.microsoft.com/office/drawing/2014/main" id="{8A2E86C8-C204-4778-A500-D1A5799C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615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C68732-1661-4EE3-8FAB-F109CD9A0835}"/>
                </a:ext>
              </a:extLst>
            </p:cNvPr>
            <p:cNvGrpSpPr/>
            <p:nvPr/>
          </p:nvGrpSpPr>
          <p:grpSpPr>
            <a:xfrm>
              <a:off x="6082253" y="1796433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A93858A6-325E-4E51-8E53-34497265FB20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B5F0DC2F-B9EB-42A6-B3B0-5BAD8BA76EB5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D819ACD-59B3-4039-A133-FB628A3E565C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EB3C953-C849-48BB-B96C-448A7EA24B0F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3DB71BFE-9841-4E52-BC7E-B658E4484226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CEDDD544-D7A4-4190-A38C-F739DB01DB9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3D778DE3-E853-40F9-8D7D-CE0DD0C49C05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E9B10231-B681-4938-91EC-5D5F7F03B0F3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A766B5B6-3412-4EBE-89B8-402E7517B8DE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45B79987-24E8-4391-A3B7-B18E8282E99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CE5072E4-2A49-4BB8-96F6-417B372F80F7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8227A7D5-0858-40C4-9F0D-38E0F25AC12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8115D9DE-3CD9-4920-BF04-00C2A7EBD601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C5A88EF4-CB5E-495E-BA5C-D209294B97FD}"/>
                  </a:ext>
                </a:extLst>
              </p:cNvPr>
              <p:cNvGrpSpPr/>
              <p:nvPr/>
            </p:nvGrpSpPr>
            <p:grpSpPr>
              <a:xfrm>
                <a:off x="8293100" y="4451350"/>
                <a:ext cx="127000" cy="1143000"/>
                <a:chOff x="8445500" y="3079750"/>
                <a:chExt cx="127000" cy="1143000"/>
              </a:xfrm>
              <a:grpFill/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A85A0F10-BB70-41C3-B62E-CEBB5AFB29B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4D11B613-B71A-4D64-935D-01926F539D6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D7FACEF5-103A-4A9F-97B5-32E4E541C950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CBAF6E8-519D-4D19-898A-9CC4A03E93DC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F706A527-CAD1-4EEC-93E7-A2437213B70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5E9A5A2C-8234-418D-AFFD-A475090787E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3D49BB5D-8B40-4EAA-B723-19A5E6FC506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8AD83524-8449-4FD6-892B-013781BB341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27A9106E-1FCD-48D7-BD81-4F273FB3663C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9EE79EF3-261D-40B5-A944-C3F79D3A895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72FD3E20-1D02-4283-A5F6-B21C42A21ADF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77485AFE-D1F8-49E2-95F1-BF1A38660E4A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00635EA4-B554-4463-BA2F-1B01CC808221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35" name="pasted-image.tif" descr="pasted-image.tif">
              <a:extLst>
                <a:ext uri="{FF2B5EF4-FFF2-40B4-BE49-F238E27FC236}">
                  <a16:creationId xmlns:a16="http://schemas.microsoft.com/office/drawing/2014/main" id="{1C22BB88-94B7-4902-8E7F-F500281A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7693947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A81D610-2A1F-432D-AD64-563C795C9DD1}"/>
                </a:ext>
              </a:extLst>
            </p:cNvPr>
            <p:cNvGrpSpPr/>
            <p:nvPr/>
          </p:nvGrpSpPr>
          <p:grpSpPr>
            <a:xfrm>
              <a:off x="6082251" y="1787288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0CFB8F01-32FD-4519-BBD3-B9104BDEDA1B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761B002-2FF6-49CC-AE4E-EA5C343F76DB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AA4E7D2-6CA5-4F9B-AF1A-EEBE6886C188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4A94B99F-B3D4-4F55-BCEC-C042CA2BAFB7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98C28C2-BE77-4285-9C82-0C54542CE62D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FAA2E65-9343-49C1-8BD1-EEC8953A6EF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426443BE-239B-4ADC-B760-82D4F9529231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58C9A4F-82A5-4C67-8235-5AFE438A48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568CC483-3C50-455D-823D-E424C357542B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E6F491B-1A68-4279-9E8C-723CD8652940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C9155071-26C9-439D-A9EE-193142584BC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70D141A-B6A2-4ED2-A470-B7DBE62F0CA0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BF4B686D-BDEB-44D8-A692-9AD02CF786A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EDB48FA8-5CA5-4C07-83D7-4F545A8941B1}"/>
                  </a:ext>
                </a:extLst>
              </p:cNvPr>
              <p:cNvGrpSpPr/>
              <p:nvPr/>
            </p:nvGrpSpPr>
            <p:grpSpPr>
              <a:xfrm>
                <a:off x="8293100" y="4070351"/>
                <a:ext cx="127000" cy="1523999"/>
                <a:chOff x="8445500" y="2698751"/>
                <a:chExt cx="127000" cy="1523999"/>
              </a:xfrm>
              <a:grpFill/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AAFCFA11-E916-4314-B2B3-28327E2AAABC}"/>
                    </a:ext>
                  </a:extLst>
                </p:cNvPr>
                <p:cNvSpPr/>
                <p:nvPr/>
              </p:nvSpPr>
              <p:spPr>
                <a:xfrm>
                  <a:off x="8445500" y="2698751"/>
                  <a:ext cx="127000" cy="9626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B2B7940-E4B7-479E-9305-AEA979A1F4A1}"/>
                    </a:ext>
                  </a:extLst>
                </p:cNvPr>
                <p:cNvSpPr/>
                <p:nvPr/>
              </p:nvSpPr>
              <p:spPr>
                <a:xfrm>
                  <a:off x="8445500" y="2968888"/>
                  <a:ext cx="127000" cy="1108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C4E9C15-6433-4A10-A40F-0EA3F1804B0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422B314-60AB-437D-8765-E6141DCD7372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E3EF5B6-2A67-48FE-B1C5-833EC0C7E93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81C51BC-300A-4FB2-AA53-B687C4F923DF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06AABFDC-449F-4945-9E26-C7CD3BCD6C5C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2E1817AA-1838-4459-9451-9437C56EB3E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D3EAF593-5EB3-4B03-B9FB-6E59AB7AB07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D3D92B5A-CEFA-4492-9B24-B65E9C3F2F62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8FAEB5AF-9CEF-4F5E-80F5-5BB69FCF93E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1CE37E94-162E-49F0-A8D1-96DF2B3AC2B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67F90F4-00F9-4188-9A0C-ECBCD3033575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188D373-ED88-457B-A907-26D5562ACE8E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E0E0825-7A1B-44B4-8E08-3A73EA4CD1B5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7" name="circle of confusion">
            <a:extLst>
              <a:ext uri="{FF2B5EF4-FFF2-40B4-BE49-F238E27FC236}">
                <a16:creationId xmlns:a16="http://schemas.microsoft.com/office/drawing/2014/main" id="{9CB3E553-0D10-4E50-A780-8248560ACFA4}"/>
              </a:ext>
            </a:extLst>
          </p:cNvPr>
          <p:cNvSpPr txBox="1"/>
          <p:nvPr/>
        </p:nvSpPr>
        <p:spPr>
          <a:xfrm>
            <a:off x="6710781" y="2458532"/>
            <a:ext cx="5330252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can derive properties and descriptions that hold for both camera models if: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We use only central rays.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We assume the lens camera is in focus.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7128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Important difference: focal length</a:t>
            </a:r>
            <a:endParaRPr dirty="0"/>
          </a:p>
        </p:txBody>
      </p:sp>
      <p:sp>
        <p:nvSpPr>
          <p:cNvPr id="220" name="Put a photosensor in front of object">
            <a:extLst>
              <a:ext uri="{FF2B5EF4-FFF2-40B4-BE49-F238E27FC236}">
                <a16:creationId xmlns:a16="http://schemas.microsoft.com/office/drawing/2014/main" id="{5DBA7B84-D9AB-45EE-B99B-44581946D2FA}"/>
              </a:ext>
            </a:extLst>
          </p:cNvPr>
          <p:cNvSpPr txBox="1"/>
          <p:nvPr/>
        </p:nvSpPr>
        <p:spPr>
          <a:xfrm>
            <a:off x="6173692" y="5879592"/>
            <a:ext cx="308454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focal length f</a:t>
            </a:r>
            <a:endParaRPr sz="2400" dirty="0">
              <a:latin typeface="+mj-lt"/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A573503-6EBE-4394-BAD4-CC370754DDFC}"/>
              </a:ext>
            </a:extLst>
          </p:cNvPr>
          <p:cNvCxnSpPr>
            <a:cxnSpLocks/>
          </p:cNvCxnSpPr>
          <p:nvPr/>
        </p:nvCxnSpPr>
        <p:spPr>
          <a:xfrm>
            <a:off x="6173691" y="5704114"/>
            <a:ext cx="3084545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circle of confusion">
            <a:extLst>
              <a:ext uri="{FF2B5EF4-FFF2-40B4-BE49-F238E27FC236}">
                <a16:creationId xmlns:a16="http://schemas.microsoft.com/office/drawing/2014/main" id="{88E64B6B-4880-453F-B5DF-D1BE18612F84}"/>
              </a:ext>
            </a:extLst>
          </p:cNvPr>
          <p:cNvSpPr txBox="1"/>
          <p:nvPr/>
        </p:nvSpPr>
        <p:spPr>
          <a:xfrm>
            <a:off x="279983" y="1026725"/>
            <a:ext cx="1163203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a pinhole camera, focal length is distance between aperture and sensor</a:t>
            </a:r>
            <a:endParaRPr kumimoji="0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9" name="Line">
            <a:extLst>
              <a:ext uri="{FF2B5EF4-FFF2-40B4-BE49-F238E27FC236}">
                <a16:creationId xmlns:a16="http://schemas.microsoft.com/office/drawing/2014/main" id="{74032AAB-247C-4090-B120-A31D958940D0}"/>
              </a:ext>
            </a:extLst>
          </p:cNvPr>
          <p:cNvSpPr/>
          <p:nvPr/>
        </p:nvSpPr>
        <p:spPr>
          <a:xfrm>
            <a:off x="3012416" y="1867375"/>
            <a:ext cx="6271665" cy="346033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Line">
            <a:extLst>
              <a:ext uri="{FF2B5EF4-FFF2-40B4-BE49-F238E27FC236}">
                <a16:creationId xmlns:a16="http://schemas.microsoft.com/office/drawing/2014/main" id="{1F4BE9A6-E2BE-4805-BAD7-184481A643A3}"/>
              </a:ext>
            </a:extLst>
          </p:cNvPr>
          <p:cNvSpPr/>
          <p:nvPr/>
        </p:nvSpPr>
        <p:spPr>
          <a:xfrm flipV="1">
            <a:off x="2944909" y="2193213"/>
            <a:ext cx="6352906" cy="2787107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9" name="pasted-image.tif" descr="pasted-image.tif">
            <a:extLst>
              <a:ext uri="{FF2B5EF4-FFF2-40B4-BE49-F238E27FC236}">
                <a16:creationId xmlns:a16="http://schemas.microsoft.com/office/drawing/2014/main" id="{630FB3BE-B166-4464-B4B0-413E73F1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15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9" name="Group 278">
            <a:extLst>
              <a:ext uri="{FF2B5EF4-FFF2-40B4-BE49-F238E27FC236}">
                <a16:creationId xmlns:a16="http://schemas.microsoft.com/office/drawing/2014/main" id="{729EDE63-5CDB-4E9B-B2C4-55E35CE1FDF1}"/>
              </a:ext>
            </a:extLst>
          </p:cNvPr>
          <p:cNvGrpSpPr/>
          <p:nvPr/>
        </p:nvGrpSpPr>
        <p:grpSpPr>
          <a:xfrm>
            <a:off x="6082251" y="1787288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C070FE99-5123-4C16-B4DC-DF3FBD58FD9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252845C-B2A1-46B9-92E3-0B943B9BF082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29D3B887-5A40-43AC-B19E-A72515BC5A88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E6A2635-160D-4F5B-8D53-CB614F194804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940329A9-09C0-437D-AADC-2CDA989F8186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287DFDE-6083-4DC2-8721-886AB3805AE9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1F6AAFD5-6912-4D56-ABF0-04D01949AAA5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F5D110C-C8E9-47F7-85FC-AF448AACC94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63F07764-7337-4962-BC79-A6EFFA0C981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5B96ABE-26A2-49DE-963E-C66E2594D3B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4302F29E-0AF0-4478-8344-C96E862A469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A0FCF2B8-B181-4416-B7D9-D0F74587A68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0652CB2F-9FD2-4746-B5E4-46EF9EEB1D1C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EAB059FD-5708-49AF-834A-0DAD73E9AACE}"/>
                </a:ext>
              </a:extLst>
            </p:cNvPr>
            <p:cNvGrpSpPr/>
            <p:nvPr/>
          </p:nvGrpSpPr>
          <p:grpSpPr>
            <a:xfrm>
              <a:off x="8293100" y="4070351"/>
              <a:ext cx="127000" cy="1523999"/>
              <a:chOff x="8445500" y="2698751"/>
              <a:chExt cx="127000" cy="1523999"/>
            </a:xfrm>
            <a:grpFill/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6225096F-F3E8-4346-9171-845F29E47CC8}"/>
                  </a:ext>
                </a:extLst>
              </p:cNvPr>
              <p:cNvSpPr/>
              <p:nvPr/>
            </p:nvSpPr>
            <p:spPr>
              <a:xfrm>
                <a:off x="8445500" y="2698751"/>
                <a:ext cx="127000" cy="9626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F4681589-DDDD-462B-A748-7B2C67195810}"/>
                  </a:ext>
                </a:extLst>
              </p:cNvPr>
              <p:cNvSpPr/>
              <p:nvPr/>
            </p:nvSpPr>
            <p:spPr>
              <a:xfrm>
                <a:off x="8445500" y="2968888"/>
                <a:ext cx="127000" cy="1108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F190A21B-325E-4501-AC76-E837BF1D6822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85C82C06-3140-4978-98BE-877A0402DCD0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675CED17-C202-4B35-AAAF-46FAE027ECC4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511EBCE6-1E5C-4ABE-99BD-565609D3ABB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5C1234D0-2D8E-49F7-86D3-3C811A02D3A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43D0B231-2703-4397-A339-F1858A294A6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DAF20EE0-1AB5-47A7-BB90-AC8ACDBB4D0F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38D6E947-897D-4051-95D0-9EE9179A51A0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D2EFF75C-A167-4FB4-B8FA-1B685F1FA35D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7FEE9AB0-192D-4E7D-ADBE-58C83BE8933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2D00E6FE-8C32-4E89-8653-5368D2DFFA82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60D772D-BE0A-4497-97FA-DD989904818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FF279D5-17FD-4E18-AF21-0CD9E4CC9564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D02B2EF-96E7-4819-8948-A0B020C6CC87}"/>
              </a:ext>
            </a:extLst>
          </p:cNvPr>
          <p:cNvGrpSpPr/>
          <p:nvPr/>
        </p:nvGrpSpPr>
        <p:grpSpPr>
          <a:xfrm>
            <a:off x="9220135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E6C564E-E34B-49F4-BD01-92DEAE6B5CF8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88B70376-A279-4008-8E11-D3E299FEA703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4926B9BB-DC53-47DB-98CD-F2CACB6DBE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3DD2354-0C59-4B25-85CC-E906A4E6C592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A292BA46-3E6C-463A-902A-C3965C3780F6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76C4F14F-2EEA-4597-940A-60F2EA393A68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9D66EDC5-3D87-4C25-8861-1D47A8FF7EE3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DACCCFD2-57EF-49F1-93E0-FC26BA26EC4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99F95790-48D1-4563-A226-EFBAE4C689C8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3889A166-E34E-41A1-B51F-89D08D35A59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FF4F1A2B-A074-4D8C-85B9-0A82095F4A4C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C88DD67F-AE3A-46C5-9774-9B194BAF006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2B5C4C5D-B513-4A88-83F1-80EE0D9FAF34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B7E98AD2-899C-4D90-8995-5ABB82C7921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60EA4C30-50DA-44A2-A2A8-4AC3C2383EA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E2C3CEF-EB63-4B21-829D-E002589E0407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10A581F7-08B1-4B98-AA3D-259CF84D76CF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C022E4A6-1929-4358-82D4-58675548043D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75718494-86C6-433C-99CB-A81380F425D9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98D59E9-3E5F-4E23-97B3-654D9985066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1B58D01C-2CDD-4203-A07D-247D07C7131F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F4AFBFF9-A483-4935-94AC-0E7BA33BD3A0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A83DB975-C721-4AAA-A884-72946B13D33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DECF38C1-9A68-4589-A071-957B4966934E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0BA7939-DCBE-4D2F-8592-BC54C626110A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95D7A60E-EEFE-4F8D-8CE2-2BFBF61902F5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3E943917-CA56-42A2-933B-B1D5CB11BF57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22317D7-8594-46D7-AA27-5DC0537C855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B97EE3-A33E-4E26-AC08-74BE65B9D32B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23DBC47-693B-4073-B585-91763DF1675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85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5788B4-0AF4-4ECD-BEC0-8928216AFC4F}"/>
              </a:ext>
            </a:extLst>
          </p:cNvPr>
          <p:cNvCxnSpPr>
            <a:cxnSpLocks/>
          </p:cNvCxnSpPr>
          <p:nvPr/>
        </p:nvCxnSpPr>
        <p:spPr>
          <a:xfrm>
            <a:off x="3024854" y="1875819"/>
            <a:ext cx="3148837" cy="0"/>
          </a:xfrm>
          <a:prstGeom prst="line">
            <a:avLst/>
          </a:prstGeom>
          <a:ln w="381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Important difference: focal length</a:t>
            </a:r>
            <a:endParaRPr dirty="0"/>
          </a:p>
        </p:txBody>
      </p:sp>
      <p:sp>
        <p:nvSpPr>
          <p:cNvPr id="222" name="circle of confusion">
            <a:extLst>
              <a:ext uri="{FF2B5EF4-FFF2-40B4-BE49-F238E27FC236}">
                <a16:creationId xmlns:a16="http://schemas.microsoft.com/office/drawing/2014/main" id="{88E64B6B-4880-453F-B5DF-D1BE18612F84}"/>
              </a:ext>
            </a:extLst>
          </p:cNvPr>
          <p:cNvSpPr txBox="1"/>
          <p:nvPr/>
        </p:nvSpPr>
        <p:spPr>
          <a:xfrm>
            <a:off x="279983" y="1026725"/>
            <a:ext cx="1163203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a lens camera, focal length is distance where parallel rays intersect</a:t>
            </a:r>
            <a:endParaRPr kumimoji="0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0" name="Line">
            <a:extLst>
              <a:ext uri="{FF2B5EF4-FFF2-40B4-BE49-F238E27FC236}">
                <a16:creationId xmlns:a16="http://schemas.microsoft.com/office/drawing/2014/main" id="{A500485E-60CB-43BF-8204-E9E2A9663986}"/>
              </a:ext>
            </a:extLst>
          </p:cNvPr>
          <p:cNvSpPr/>
          <p:nvPr/>
        </p:nvSpPr>
        <p:spPr>
          <a:xfrm flipH="1">
            <a:off x="6132337" y="2160199"/>
            <a:ext cx="3151744" cy="3882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Line">
            <a:extLst>
              <a:ext uri="{FF2B5EF4-FFF2-40B4-BE49-F238E27FC236}">
                <a16:creationId xmlns:a16="http://schemas.microsoft.com/office/drawing/2014/main" id="{B06E1358-FC55-490B-8CF5-8228149AC915}"/>
              </a:ext>
            </a:extLst>
          </p:cNvPr>
          <p:cNvSpPr/>
          <p:nvPr/>
        </p:nvSpPr>
        <p:spPr>
          <a:xfrm flipH="1" flipV="1">
            <a:off x="6132337" y="2521459"/>
            <a:ext cx="3084237" cy="2750716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Line">
            <a:extLst>
              <a:ext uri="{FF2B5EF4-FFF2-40B4-BE49-F238E27FC236}">
                <a16:creationId xmlns:a16="http://schemas.microsoft.com/office/drawing/2014/main" id="{DFAD6036-D436-45D3-93B5-D521CAE77208}"/>
              </a:ext>
            </a:extLst>
          </p:cNvPr>
          <p:cNvSpPr/>
          <p:nvPr/>
        </p:nvSpPr>
        <p:spPr>
          <a:xfrm flipH="1" flipV="1">
            <a:off x="6132340" y="2951108"/>
            <a:ext cx="3084234" cy="2321067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Line">
            <a:extLst>
              <a:ext uri="{FF2B5EF4-FFF2-40B4-BE49-F238E27FC236}">
                <a16:creationId xmlns:a16="http://schemas.microsoft.com/office/drawing/2014/main" id="{37AEE7B5-4532-4BEA-9415-6B83024CC42F}"/>
              </a:ext>
            </a:extLst>
          </p:cNvPr>
          <p:cNvSpPr/>
          <p:nvPr/>
        </p:nvSpPr>
        <p:spPr>
          <a:xfrm flipH="1" flipV="1">
            <a:off x="6132346" y="3344658"/>
            <a:ext cx="3084228" cy="1927520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Line">
            <a:extLst>
              <a:ext uri="{FF2B5EF4-FFF2-40B4-BE49-F238E27FC236}">
                <a16:creationId xmlns:a16="http://schemas.microsoft.com/office/drawing/2014/main" id="{83F526AE-204F-4739-A55A-996B10BD1884}"/>
              </a:ext>
            </a:extLst>
          </p:cNvPr>
          <p:cNvSpPr/>
          <p:nvPr/>
        </p:nvSpPr>
        <p:spPr>
          <a:xfrm flipH="1" flipV="1">
            <a:off x="6132343" y="4107909"/>
            <a:ext cx="3084231" cy="1167932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AE02140F-7999-4EC8-B55D-1B7DBA5ED319}"/>
              </a:ext>
            </a:extLst>
          </p:cNvPr>
          <p:cNvSpPr/>
          <p:nvPr/>
        </p:nvSpPr>
        <p:spPr>
          <a:xfrm flipH="1" flipV="1">
            <a:off x="6132345" y="4463863"/>
            <a:ext cx="3084229" cy="799869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Line">
            <a:extLst>
              <a:ext uri="{FF2B5EF4-FFF2-40B4-BE49-F238E27FC236}">
                <a16:creationId xmlns:a16="http://schemas.microsoft.com/office/drawing/2014/main" id="{6DD55F57-AA05-45A2-963F-F98CE5BC12FE}"/>
              </a:ext>
            </a:extLst>
          </p:cNvPr>
          <p:cNvSpPr/>
          <p:nvPr/>
        </p:nvSpPr>
        <p:spPr>
          <a:xfrm flipH="1" flipV="1">
            <a:off x="6096000" y="4801252"/>
            <a:ext cx="3120574" cy="462481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Line">
            <a:extLst>
              <a:ext uri="{FF2B5EF4-FFF2-40B4-BE49-F238E27FC236}">
                <a16:creationId xmlns:a16="http://schemas.microsoft.com/office/drawing/2014/main" id="{BED056D1-5DD9-4EFC-B928-832F1185EE45}"/>
              </a:ext>
            </a:extLst>
          </p:cNvPr>
          <p:cNvSpPr/>
          <p:nvPr/>
        </p:nvSpPr>
        <p:spPr>
          <a:xfrm flipH="1">
            <a:off x="6132337" y="2160199"/>
            <a:ext cx="3151744" cy="418905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Line">
            <a:extLst>
              <a:ext uri="{FF2B5EF4-FFF2-40B4-BE49-F238E27FC236}">
                <a16:creationId xmlns:a16="http://schemas.microsoft.com/office/drawing/2014/main" id="{94F64310-38FD-4B18-A85A-E62076010078}"/>
              </a:ext>
            </a:extLst>
          </p:cNvPr>
          <p:cNvSpPr/>
          <p:nvPr/>
        </p:nvSpPr>
        <p:spPr>
          <a:xfrm flipH="1">
            <a:off x="6173691" y="2166228"/>
            <a:ext cx="3110390" cy="821976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Line">
            <a:extLst>
              <a:ext uri="{FF2B5EF4-FFF2-40B4-BE49-F238E27FC236}">
                <a16:creationId xmlns:a16="http://schemas.microsoft.com/office/drawing/2014/main" id="{61C48A5D-F3A8-45A9-B70B-8E38FA373550}"/>
              </a:ext>
            </a:extLst>
          </p:cNvPr>
          <p:cNvSpPr/>
          <p:nvPr/>
        </p:nvSpPr>
        <p:spPr>
          <a:xfrm flipH="1">
            <a:off x="6146079" y="2151763"/>
            <a:ext cx="3138003" cy="1946391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Line">
            <a:extLst>
              <a:ext uri="{FF2B5EF4-FFF2-40B4-BE49-F238E27FC236}">
                <a16:creationId xmlns:a16="http://schemas.microsoft.com/office/drawing/2014/main" id="{B61B2BA2-2BE1-42D9-9F3A-F44F86E0E1F1}"/>
              </a:ext>
            </a:extLst>
          </p:cNvPr>
          <p:cNvSpPr/>
          <p:nvPr/>
        </p:nvSpPr>
        <p:spPr>
          <a:xfrm flipH="1">
            <a:off x="6132334" y="2168635"/>
            <a:ext cx="3151748" cy="2428187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Line">
            <a:extLst>
              <a:ext uri="{FF2B5EF4-FFF2-40B4-BE49-F238E27FC236}">
                <a16:creationId xmlns:a16="http://schemas.microsoft.com/office/drawing/2014/main" id="{DA9C5C4A-A2C5-4281-BB62-4EE6BCDD63AD}"/>
              </a:ext>
            </a:extLst>
          </p:cNvPr>
          <p:cNvSpPr/>
          <p:nvPr/>
        </p:nvSpPr>
        <p:spPr>
          <a:xfrm flipH="1">
            <a:off x="6095998" y="2168634"/>
            <a:ext cx="3188084" cy="282683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Line">
            <a:extLst>
              <a:ext uri="{FF2B5EF4-FFF2-40B4-BE49-F238E27FC236}">
                <a16:creationId xmlns:a16="http://schemas.microsoft.com/office/drawing/2014/main" id="{2C23D800-B9F7-48E9-B2C9-1F66176FB5FB}"/>
              </a:ext>
            </a:extLst>
          </p:cNvPr>
          <p:cNvSpPr/>
          <p:nvPr/>
        </p:nvSpPr>
        <p:spPr>
          <a:xfrm>
            <a:off x="3012416" y="1867380"/>
            <a:ext cx="3161277" cy="3111974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Line">
            <a:extLst>
              <a:ext uri="{FF2B5EF4-FFF2-40B4-BE49-F238E27FC236}">
                <a16:creationId xmlns:a16="http://schemas.microsoft.com/office/drawing/2014/main" id="{2032B0FC-84C8-43AF-8A84-78EB010DDF73}"/>
              </a:ext>
            </a:extLst>
          </p:cNvPr>
          <p:cNvSpPr/>
          <p:nvPr/>
        </p:nvSpPr>
        <p:spPr>
          <a:xfrm>
            <a:off x="3012416" y="1867378"/>
            <a:ext cx="3161277" cy="2705575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Line">
            <a:extLst>
              <a:ext uri="{FF2B5EF4-FFF2-40B4-BE49-F238E27FC236}">
                <a16:creationId xmlns:a16="http://schemas.microsoft.com/office/drawing/2014/main" id="{E842C110-0008-4F9C-BB32-27BF2E3A5309}"/>
              </a:ext>
            </a:extLst>
          </p:cNvPr>
          <p:cNvSpPr/>
          <p:nvPr/>
        </p:nvSpPr>
        <p:spPr>
          <a:xfrm>
            <a:off x="3012416" y="1867377"/>
            <a:ext cx="3161277" cy="2335172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Line">
            <a:extLst>
              <a:ext uri="{FF2B5EF4-FFF2-40B4-BE49-F238E27FC236}">
                <a16:creationId xmlns:a16="http://schemas.microsoft.com/office/drawing/2014/main" id="{0DC927C6-4FD7-4E3A-A226-15C58FFE150F}"/>
              </a:ext>
            </a:extLst>
          </p:cNvPr>
          <p:cNvSpPr/>
          <p:nvPr/>
        </p:nvSpPr>
        <p:spPr>
          <a:xfrm>
            <a:off x="3012416" y="1867375"/>
            <a:ext cx="6271665" cy="3460331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Line">
            <a:extLst>
              <a:ext uri="{FF2B5EF4-FFF2-40B4-BE49-F238E27FC236}">
                <a16:creationId xmlns:a16="http://schemas.microsoft.com/office/drawing/2014/main" id="{D194AEB7-604F-4917-BA79-8CE40D803569}"/>
              </a:ext>
            </a:extLst>
          </p:cNvPr>
          <p:cNvSpPr/>
          <p:nvPr/>
        </p:nvSpPr>
        <p:spPr>
          <a:xfrm>
            <a:off x="3012416" y="1863712"/>
            <a:ext cx="3161277" cy="1503132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Line">
            <a:extLst>
              <a:ext uri="{FF2B5EF4-FFF2-40B4-BE49-F238E27FC236}">
                <a16:creationId xmlns:a16="http://schemas.microsoft.com/office/drawing/2014/main" id="{92B618F4-65F4-4476-AE3E-F2F60DC4E649}"/>
              </a:ext>
            </a:extLst>
          </p:cNvPr>
          <p:cNvSpPr/>
          <p:nvPr/>
        </p:nvSpPr>
        <p:spPr>
          <a:xfrm>
            <a:off x="3012416" y="1875820"/>
            <a:ext cx="3161277" cy="1084624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Line">
            <a:extLst>
              <a:ext uri="{FF2B5EF4-FFF2-40B4-BE49-F238E27FC236}">
                <a16:creationId xmlns:a16="http://schemas.microsoft.com/office/drawing/2014/main" id="{DF83FE7C-3F6B-47A3-9556-A52E5BE18A6F}"/>
              </a:ext>
            </a:extLst>
          </p:cNvPr>
          <p:cNvSpPr/>
          <p:nvPr/>
        </p:nvSpPr>
        <p:spPr>
          <a:xfrm>
            <a:off x="3012416" y="1875819"/>
            <a:ext cx="3161277" cy="669588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Line">
            <a:extLst>
              <a:ext uri="{FF2B5EF4-FFF2-40B4-BE49-F238E27FC236}">
                <a16:creationId xmlns:a16="http://schemas.microsoft.com/office/drawing/2014/main" id="{847C39C6-6815-494B-87AB-7D765189096B}"/>
              </a:ext>
            </a:extLst>
          </p:cNvPr>
          <p:cNvSpPr/>
          <p:nvPr/>
        </p:nvSpPr>
        <p:spPr>
          <a:xfrm flipV="1">
            <a:off x="2944910" y="4569593"/>
            <a:ext cx="3228783" cy="409761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Line">
            <a:extLst>
              <a:ext uri="{FF2B5EF4-FFF2-40B4-BE49-F238E27FC236}">
                <a16:creationId xmlns:a16="http://schemas.microsoft.com/office/drawing/2014/main" id="{073C4536-09B5-4076-934C-9A833A4D9A08}"/>
              </a:ext>
            </a:extLst>
          </p:cNvPr>
          <p:cNvSpPr/>
          <p:nvPr/>
        </p:nvSpPr>
        <p:spPr>
          <a:xfrm flipV="1">
            <a:off x="2944910" y="4072344"/>
            <a:ext cx="3187425" cy="900981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Line">
            <a:extLst>
              <a:ext uri="{FF2B5EF4-FFF2-40B4-BE49-F238E27FC236}">
                <a16:creationId xmlns:a16="http://schemas.microsoft.com/office/drawing/2014/main" id="{ED64E04B-D23C-4ACF-ADD0-2C3CD28C5904}"/>
              </a:ext>
            </a:extLst>
          </p:cNvPr>
          <p:cNvSpPr/>
          <p:nvPr/>
        </p:nvSpPr>
        <p:spPr>
          <a:xfrm flipV="1">
            <a:off x="2944909" y="2193213"/>
            <a:ext cx="6352906" cy="2787107"/>
          </a:xfrm>
          <a:prstGeom prst="line">
            <a:avLst/>
          </a:prstGeom>
          <a:ln w="38100">
            <a:solidFill>
              <a:schemeClr val="accent6">
                <a:lumMod val="75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Line">
            <a:extLst>
              <a:ext uri="{FF2B5EF4-FFF2-40B4-BE49-F238E27FC236}">
                <a16:creationId xmlns:a16="http://schemas.microsoft.com/office/drawing/2014/main" id="{39148BC8-9590-4E7A-8D48-5477AD725488}"/>
              </a:ext>
            </a:extLst>
          </p:cNvPr>
          <p:cNvSpPr/>
          <p:nvPr/>
        </p:nvSpPr>
        <p:spPr>
          <a:xfrm flipV="1">
            <a:off x="2944908" y="2971016"/>
            <a:ext cx="3228784" cy="2016774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Line">
            <a:extLst>
              <a:ext uri="{FF2B5EF4-FFF2-40B4-BE49-F238E27FC236}">
                <a16:creationId xmlns:a16="http://schemas.microsoft.com/office/drawing/2014/main" id="{E0A21E32-1181-449C-8668-C777C37404F3}"/>
              </a:ext>
            </a:extLst>
          </p:cNvPr>
          <p:cNvSpPr/>
          <p:nvPr/>
        </p:nvSpPr>
        <p:spPr>
          <a:xfrm flipV="1">
            <a:off x="2944908" y="2537024"/>
            <a:ext cx="3228784" cy="2433894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Line">
            <a:extLst>
              <a:ext uri="{FF2B5EF4-FFF2-40B4-BE49-F238E27FC236}">
                <a16:creationId xmlns:a16="http://schemas.microsoft.com/office/drawing/2014/main" id="{A91C4A0C-2DB2-413A-951E-19DBF1DF1F01}"/>
              </a:ext>
            </a:extLst>
          </p:cNvPr>
          <p:cNvSpPr/>
          <p:nvPr/>
        </p:nvSpPr>
        <p:spPr>
          <a:xfrm flipV="1">
            <a:off x="2944908" y="2149616"/>
            <a:ext cx="3228784" cy="2821302"/>
          </a:xfrm>
          <a:prstGeom prst="line">
            <a:avLst/>
          </a:prstGeom>
          <a:ln w="38100">
            <a:solidFill>
              <a:schemeClr val="accent2">
                <a:lumMod val="50000"/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6" name="pasted-image.tif" descr="pasted-image.tif">
            <a:extLst>
              <a:ext uri="{FF2B5EF4-FFF2-40B4-BE49-F238E27FC236}">
                <a16:creationId xmlns:a16="http://schemas.microsoft.com/office/drawing/2014/main" id="{F405E0F4-5395-4ADA-AB40-8AD3E5FC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15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F0ACADB5-2F5B-4DD1-A152-859A7A01CD31}"/>
              </a:ext>
            </a:extLst>
          </p:cNvPr>
          <p:cNvGrpSpPr/>
          <p:nvPr/>
        </p:nvGrpSpPr>
        <p:grpSpPr>
          <a:xfrm>
            <a:off x="6082253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D1023B7-57D9-4168-897A-5950A3B0648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E5EEAE4-BBEB-4C36-B5F9-2947C6C400B3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2B4797F-AB36-4929-A2B9-296E52495E9F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67C5D6D-5C85-4342-985E-771DBC320053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0E54E2B-E461-45CB-9A23-2142D74F7BF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E98FCBE-0110-4377-8CA4-13962B2871D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0787822-56DE-487D-A704-2791654E11F2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F45F5CB-505D-4725-8F0E-85B8308BBEE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B974A87-0E2B-4900-858E-77D59724220F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FDC2C0C-DED1-45B8-B374-1455DE99BFD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7EAD321-C44F-4BB7-AAB1-5EDBC18F6A33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D2C0F82-C280-42D8-9928-95597836D0E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A1A8500-A808-44EF-8063-62778FE9B196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4D35F2E-B37F-47F6-BC42-173C2D08F798}"/>
                </a:ext>
              </a:extLst>
            </p:cNvPr>
            <p:cNvGrpSpPr/>
            <p:nvPr/>
          </p:nvGrpSpPr>
          <p:grpSpPr>
            <a:xfrm>
              <a:off x="8293100" y="4451350"/>
              <a:ext cx="127000" cy="1143000"/>
              <a:chOff x="8445500" y="3079750"/>
              <a:chExt cx="127000" cy="1143000"/>
            </a:xfrm>
            <a:grpFill/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6EBDE50-2F43-48A9-B149-8F9507112516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25A42C-083D-4EAF-8F2C-AF6DA1A37C6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E354CA5-70CC-48FA-BB68-6D3C4490B4BC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B510E73-218B-49BE-AD4D-A1577266CEF3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94DECDF1-2B4A-4CCA-982B-79897940A103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890E2A4-E082-45E7-BBA9-A1023C70FF8A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C0223DC3-A1B8-49AA-BEEA-5296704E579C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AFCC898-E102-4D42-8A13-AD6EB82DA6A5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20ABD1B8-5793-42BD-9BC0-8168FA26318A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4B30DDBD-BA4D-4D82-9157-53E0CE6F7953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EF9936B-38B2-46BA-9AED-AFF305476670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8844CAA-CA27-4220-BB0A-A73F6560A6AC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5624E54-7CBA-4C8B-8C05-7F2071302AA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97EEE6C-F0F4-4E8E-A29D-1735A0CFAFD8}"/>
              </a:ext>
            </a:extLst>
          </p:cNvPr>
          <p:cNvGrpSpPr/>
          <p:nvPr/>
        </p:nvGrpSpPr>
        <p:grpSpPr>
          <a:xfrm>
            <a:off x="6082251" y="1787288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F1D3E72-C1D4-471A-AAE1-694B4BB16CBB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23DC026-FF67-4978-BFB5-7A97F99D0ED6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7A93131-CABE-488E-8849-408948E2A51A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14FACE9-7777-405D-AD61-B96255351606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75CE8DF-5076-45B2-969A-F6F5966DF5EA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DAADC36-B173-4887-B53C-EEC256609E02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1E8A74A-E127-4663-BD21-30FC9C39CDB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E9069D81-3E5A-4185-971C-E90F5FDEA30B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385D9CA4-9554-4631-934E-01E260196A99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89DF4621-1E03-4934-B790-5ADB3E7752DB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F7505EB-D976-411A-8263-523583D2699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FE51F29-6FA3-4B49-B9E6-EF1ABDBCCA32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D6DD31E-461B-4753-9417-DB189723145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F9AA4F4-7862-44C2-99D4-47EE312B18B9}"/>
                </a:ext>
              </a:extLst>
            </p:cNvPr>
            <p:cNvGrpSpPr/>
            <p:nvPr/>
          </p:nvGrpSpPr>
          <p:grpSpPr>
            <a:xfrm>
              <a:off x="8293100" y="4070351"/>
              <a:ext cx="127000" cy="1523999"/>
              <a:chOff x="8445500" y="2698751"/>
              <a:chExt cx="127000" cy="1523999"/>
            </a:xfrm>
            <a:grpFill/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A2CBDEC-41A2-4485-98A1-89B5EFCDFE9E}"/>
                  </a:ext>
                </a:extLst>
              </p:cNvPr>
              <p:cNvSpPr/>
              <p:nvPr/>
            </p:nvSpPr>
            <p:spPr>
              <a:xfrm>
                <a:off x="8445500" y="2698751"/>
                <a:ext cx="127000" cy="9626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DF153941-53EF-4D08-A45A-F28425C66FB2}"/>
                  </a:ext>
                </a:extLst>
              </p:cNvPr>
              <p:cNvSpPr/>
              <p:nvPr/>
            </p:nvSpPr>
            <p:spPr>
              <a:xfrm>
                <a:off x="8445500" y="2968888"/>
                <a:ext cx="127000" cy="1108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EA2C23C-1112-4269-AEC6-A95F37A8366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834218D-0575-413E-AC05-EBB88CA9E98B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B824D12-6877-47A2-B0F1-5C6183DAE2EE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627118A8-206C-4476-9CB7-B25AB2853FD6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A3DE1DA-F7ED-437E-B862-24259A911843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AC670D9-CEAF-4D93-8D06-E997AB87DA89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79AF6D9A-6FA7-4FC7-9E6E-30541A35393F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15F4C76-0640-45D0-9541-AB0241EE99AF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4C5DB3FB-3804-4A10-ADCC-53444796C9ED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D16CCD4-2A0D-427B-9086-28D3EA0072AE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1FDD154-507F-4053-B681-605C18993CBE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9B1D5F0-5BD6-4683-B9EE-051BD5D7C855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0739EB4-45C1-4042-8CE3-365F12914697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43AB3F8-8C47-40F0-B2B0-D56622A7EB1D}"/>
              </a:ext>
            </a:extLst>
          </p:cNvPr>
          <p:cNvCxnSpPr>
            <a:cxnSpLocks/>
          </p:cNvCxnSpPr>
          <p:nvPr/>
        </p:nvCxnSpPr>
        <p:spPr>
          <a:xfrm>
            <a:off x="2947161" y="4970918"/>
            <a:ext cx="3148837" cy="0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4F1141-F073-436D-8E2F-95BF2A3B53B3}"/>
              </a:ext>
            </a:extLst>
          </p:cNvPr>
          <p:cNvCxnSpPr>
            <a:stCxn id="127" idx="3"/>
          </p:cNvCxnSpPr>
          <p:nvPr/>
        </p:nvCxnSpPr>
        <p:spPr>
          <a:xfrm>
            <a:off x="6173691" y="1855022"/>
            <a:ext cx="3124124" cy="3454399"/>
          </a:xfrm>
          <a:prstGeom prst="line">
            <a:avLst/>
          </a:prstGeom>
          <a:ln w="381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D02B2EF-96E7-4819-8948-A0B020C6CC87}"/>
              </a:ext>
            </a:extLst>
          </p:cNvPr>
          <p:cNvGrpSpPr/>
          <p:nvPr/>
        </p:nvGrpSpPr>
        <p:grpSpPr>
          <a:xfrm>
            <a:off x="9220135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E6C564E-E34B-49F4-BD01-92DEAE6B5CF8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88B70376-A279-4008-8E11-D3E299FEA703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4926B9BB-DC53-47DB-98CD-F2CACB6DBE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3DD2354-0C59-4B25-85CC-E906A4E6C592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A292BA46-3E6C-463A-902A-C3965C3780F6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76C4F14F-2EEA-4597-940A-60F2EA393A68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9D66EDC5-3D87-4C25-8861-1D47A8FF7EE3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DACCCFD2-57EF-49F1-93E0-FC26BA26EC4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99F95790-48D1-4563-A226-EFBAE4C689C8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3889A166-E34E-41A1-B51F-89D08D35A59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FF4F1A2B-A074-4D8C-85B9-0A82095F4A4C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C88DD67F-AE3A-46C5-9774-9B194BAF006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2B5C4C5D-B513-4A88-83F1-80EE0D9FAF34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B7E98AD2-899C-4D90-8995-5ABB82C7921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60EA4C30-50DA-44A2-A2A8-4AC3C2383EA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E2C3CEF-EB63-4B21-829D-E002589E0407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10A581F7-08B1-4B98-AA3D-259CF84D76CF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C022E4A6-1929-4358-82D4-58675548043D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75718494-86C6-433C-99CB-A81380F425D9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98D59E9-3E5F-4E23-97B3-654D9985066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1B58D01C-2CDD-4203-A07D-247D07C7131F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F4AFBFF9-A483-4935-94AC-0E7BA33BD3A0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A83DB975-C721-4AAA-A884-72946B13D33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DECF38C1-9A68-4589-A071-957B4966934E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A0BA7939-DCBE-4D2F-8592-BC54C626110A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95D7A60E-EEFE-4F8D-8CE2-2BFBF61902F5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3E943917-CA56-42A2-933B-B1D5CB11BF57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22317D7-8594-46D7-AA27-5DC0537C855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B97EE3-A33E-4E26-AC08-74BE65B9D32B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23DBC47-693B-4073-B585-91763DF1675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Oval 165">
            <a:extLst>
              <a:ext uri="{FF2B5EF4-FFF2-40B4-BE49-F238E27FC236}">
                <a16:creationId xmlns:a16="http://schemas.microsoft.com/office/drawing/2014/main" id="{E376258E-C617-42AC-86CC-2EA43C68349C}"/>
              </a:ext>
            </a:extLst>
          </p:cNvPr>
          <p:cNvSpPr/>
          <p:nvPr/>
        </p:nvSpPr>
        <p:spPr>
          <a:xfrm>
            <a:off x="5934872" y="2045400"/>
            <a:ext cx="386202" cy="31665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7787637-78FF-4EEB-A47D-39F568317FFF}"/>
              </a:ext>
            </a:extLst>
          </p:cNvPr>
          <p:cNvCxnSpPr>
            <a:cxnSpLocks/>
          </p:cNvCxnSpPr>
          <p:nvPr/>
        </p:nvCxnSpPr>
        <p:spPr>
          <a:xfrm>
            <a:off x="6222851" y="5486400"/>
            <a:ext cx="1497314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Put a photosensor in front of object">
            <a:extLst>
              <a:ext uri="{FF2B5EF4-FFF2-40B4-BE49-F238E27FC236}">
                <a16:creationId xmlns:a16="http://schemas.microsoft.com/office/drawing/2014/main" id="{E58D4E1D-6806-4FC3-A1D6-F29DF61E67FD}"/>
              </a:ext>
            </a:extLst>
          </p:cNvPr>
          <p:cNvSpPr txBox="1"/>
          <p:nvPr/>
        </p:nvSpPr>
        <p:spPr>
          <a:xfrm>
            <a:off x="5923875" y="5502839"/>
            <a:ext cx="21249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92AA951-6747-4FCB-8961-838DE1EDE113}"/>
              </a:ext>
            </a:extLst>
          </p:cNvPr>
          <p:cNvCxnSpPr>
            <a:cxnSpLocks/>
          </p:cNvCxnSpPr>
          <p:nvPr/>
        </p:nvCxnSpPr>
        <p:spPr>
          <a:xfrm>
            <a:off x="6222851" y="6175999"/>
            <a:ext cx="2993723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Put a photosensor in front of object">
            <a:extLst>
              <a:ext uri="{FF2B5EF4-FFF2-40B4-BE49-F238E27FC236}">
                <a16:creationId xmlns:a16="http://schemas.microsoft.com/office/drawing/2014/main" id="{B77E7BDB-AF38-412C-9086-82DAD1460A20}"/>
              </a:ext>
            </a:extLst>
          </p:cNvPr>
          <p:cNvSpPr txBox="1"/>
          <p:nvPr/>
        </p:nvSpPr>
        <p:spPr>
          <a:xfrm>
            <a:off x="6222791" y="6180790"/>
            <a:ext cx="31268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focus distance D’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FD963CB-BAB8-4D84-8059-1444F54C244D}"/>
              </a:ext>
            </a:extLst>
          </p:cNvPr>
          <p:cNvCxnSpPr>
            <a:cxnSpLocks/>
          </p:cNvCxnSpPr>
          <p:nvPr/>
        </p:nvCxnSpPr>
        <p:spPr>
          <a:xfrm>
            <a:off x="7720165" y="1796433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9048E8D3-74F4-42B8-859D-BDA17DC91372}"/>
              </a:ext>
            </a:extLst>
          </p:cNvPr>
          <p:cNvCxnSpPr>
            <a:cxnSpLocks/>
          </p:cNvCxnSpPr>
          <p:nvPr/>
        </p:nvCxnSpPr>
        <p:spPr>
          <a:xfrm>
            <a:off x="3008377" y="5483232"/>
            <a:ext cx="3027200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Put a photosensor in front of object">
            <a:extLst>
              <a:ext uri="{FF2B5EF4-FFF2-40B4-BE49-F238E27FC236}">
                <a16:creationId xmlns:a16="http://schemas.microsoft.com/office/drawing/2014/main" id="{F09EA008-0A48-4A1A-94FB-D1760CDB44C3}"/>
              </a:ext>
            </a:extLst>
          </p:cNvPr>
          <p:cNvSpPr txBox="1"/>
          <p:nvPr/>
        </p:nvSpPr>
        <p:spPr>
          <a:xfrm>
            <a:off x="3008377" y="5502839"/>
            <a:ext cx="30272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 distance 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97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Describing both lens and pinhole cameras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EAD211-143D-4B93-9D9F-BB99FE5269DD}"/>
              </a:ext>
            </a:extLst>
          </p:cNvPr>
          <p:cNvGrpSpPr/>
          <p:nvPr/>
        </p:nvGrpSpPr>
        <p:grpSpPr>
          <a:xfrm>
            <a:off x="272926" y="1327411"/>
            <a:ext cx="6312810" cy="2415970"/>
            <a:chOff x="2082039" y="1796433"/>
            <a:chExt cx="9570771" cy="366282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6412841-11C8-4A15-9BC7-16BD14A6EFA2}"/>
                </a:ext>
              </a:extLst>
            </p:cNvPr>
            <p:cNvGrpSpPr/>
            <p:nvPr/>
          </p:nvGrpSpPr>
          <p:grpSpPr>
            <a:xfrm flipH="1" flipV="1">
              <a:off x="6826724" y="2151763"/>
              <a:ext cx="3228783" cy="3124078"/>
              <a:chOff x="3716332" y="1863712"/>
              <a:chExt cx="6302185" cy="3124078"/>
            </a:xfrm>
          </p:grpSpPr>
          <p:sp>
            <p:nvSpPr>
              <p:cNvPr id="146" name="Line">
                <a:extLst>
                  <a:ext uri="{FF2B5EF4-FFF2-40B4-BE49-F238E27FC236}">
                    <a16:creationId xmlns:a16="http://schemas.microsoft.com/office/drawing/2014/main" id="{C7F3D883-8CFF-4819-A763-EF07D8FE36D8}"/>
                  </a:ext>
                </a:extLst>
              </p:cNvPr>
              <p:cNvSpPr/>
              <p:nvPr/>
            </p:nvSpPr>
            <p:spPr>
              <a:xfrm flipV="1">
                <a:off x="3716336" y="4975472"/>
                <a:ext cx="6151814" cy="388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Line">
                <a:extLst>
                  <a:ext uri="{FF2B5EF4-FFF2-40B4-BE49-F238E27FC236}">
                    <a16:creationId xmlns:a16="http://schemas.microsoft.com/office/drawing/2014/main" id="{6C6AA505-87EA-44FC-BF57-AA54152DEF41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50" cy="275071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Line">
                <a:extLst>
                  <a:ext uri="{FF2B5EF4-FFF2-40B4-BE49-F238E27FC236}">
                    <a16:creationId xmlns:a16="http://schemas.microsoft.com/office/drawing/2014/main" id="{40190299-5B12-4390-BBDB-D1CB1D39176D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44" cy="2321067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Line">
                <a:extLst>
                  <a:ext uri="{FF2B5EF4-FFF2-40B4-BE49-F238E27FC236}">
                    <a16:creationId xmlns:a16="http://schemas.microsoft.com/office/drawing/2014/main" id="{01F55694-37FC-463B-9EBF-724377D9D43B}"/>
                  </a:ext>
                </a:extLst>
              </p:cNvPr>
              <p:cNvSpPr/>
              <p:nvPr/>
            </p:nvSpPr>
            <p:spPr>
              <a:xfrm>
                <a:off x="3848101" y="1867375"/>
                <a:ext cx="6020031" cy="192752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Line">
                <a:extLst>
                  <a:ext uri="{FF2B5EF4-FFF2-40B4-BE49-F238E27FC236}">
                    <a16:creationId xmlns:a16="http://schemas.microsoft.com/office/drawing/2014/main" id="{276D8D55-6AD9-4911-8FF5-7DBFD79F304D}"/>
                  </a:ext>
                </a:extLst>
              </p:cNvPr>
              <p:cNvSpPr/>
              <p:nvPr/>
            </p:nvSpPr>
            <p:spPr>
              <a:xfrm>
                <a:off x="3848101" y="1863712"/>
                <a:ext cx="6020038" cy="11679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Line">
                <a:extLst>
                  <a:ext uri="{FF2B5EF4-FFF2-40B4-BE49-F238E27FC236}">
                    <a16:creationId xmlns:a16="http://schemas.microsoft.com/office/drawing/2014/main" id="{70A04765-4F4E-49A1-8CC6-B5A952D7F5F7}"/>
                  </a:ext>
                </a:extLst>
              </p:cNvPr>
              <p:cNvSpPr/>
              <p:nvPr/>
            </p:nvSpPr>
            <p:spPr>
              <a:xfrm>
                <a:off x="3848101" y="1875821"/>
                <a:ext cx="6020033" cy="79986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Line">
                <a:extLst>
                  <a:ext uri="{FF2B5EF4-FFF2-40B4-BE49-F238E27FC236}">
                    <a16:creationId xmlns:a16="http://schemas.microsoft.com/office/drawing/2014/main" id="{A139021A-717B-45DE-99BE-28F820622824}"/>
                  </a:ext>
                </a:extLst>
              </p:cNvPr>
              <p:cNvSpPr/>
              <p:nvPr/>
            </p:nvSpPr>
            <p:spPr>
              <a:xfrm>
                <a:off x="3848101" y="1875820"/>
                <a:ext cx="6090975" cy="46248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Line">
                <a:extLst>
                  <a:ext uri="{FF2B5EF4-FFF2-40B4-BE49-F238E27FC236}">
                    <a16:creationId xmlns:a16="http://schemas.microsoft.com/office/drawing/2014/main" id="{C23E77AF-47E0-47B1-909D-9FCAAF9EFA93}"/>
                  </a:ext>
                </a:extLst>
              </p:cNvPr>
              <p:cNvSpPr/>
              <p:nvPr/>
            </p:nvSpPr>
            <p:spPr>
              <a:xfrm flipV="1">
                <a:off x="3716336" y="4560449"/>
                <a:ext cx="6151814" cy="418905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Line">
                <a:extLst>
                  <a:ext uri="{FF2B5EF4-FFF2-40B4-BE49-F238E27FC236}">
                    <a16:creationId xmlns:a16="http://schemas.microsoft.com/office/drawing/2014/main" id="{C5DDAB91-AEC9-4769-83FA-7A40E514E338}"/>
                  </a:ext>
                </a:extLst>
              </p:cNvPr>
              <p:cNvSpPr/>
              <p:nvPr/>
            </p:nvSpPr>
            <p:spPr>
              <a:xfrm flipV="1">
                <a:off x="3716336" y="4151349"/>
                <a:ext cx="6071097" cy="82197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Line">
                <a:extLst>
                  <a:ext uri="{FF2B5EF4-FFF2-40B4-BE49-F238E27FC236}">
                    <a16:creationId xmlns:a16="http://schemas.microsoft.com/office/drawing/2014/main" id="{BAD10D18-EF7A-44CA-A0B9-B94CC588A551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Line">
                <a:extLst>
                  <a:ext uri="{FF2B5EF4-FFF2-40B4-BE49-F238E27FC236}">
                    <a16:creationId xmlns:a16="http://schemas.microsoft.com/office/drawing/2014/main" id="{01B1AFB2-43CC-43DD-AB6E-5502C16BEA01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Line">
                <a:extLst>
                  <a:ext uri="{FF2B5EF4-FFF2-40B4-BE49-F238E27FC236}">
                    <a16:creationId xmlns:a16="http://schemas.microsoft.com/office/drawing/2014/main" id="{FF560E62-78A8-4D33-97FC-A94BF798A318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6543BD-9C92-489E-B092-A8E67CBC3A83}"/>
                </a:ext>
              </a:extLst>
            </p:cNvPr>
            <p:cNvGrpSpPr/>
            <p:nvPr/>
          </p:nvGrpSpPr>
          <p:grpSpPr>
            <a:xfrm>
              <a:off x="3716332" y="1863712"/>
              <a:ext cx="6424677" cy="3463994"/>
              <a:chOff x="3716332" y="1863712"/>
              <a:chExt cx="12540172" cy="3463994"/>
            </a:xfrm>
          </p:grpSpPr>
          <p:sp>
            <p:nvSpPr>
              <p:cNvPr id="79" name="Line">
                <a:extLst>
                  <a:ext uri="{FF2B5EF4-FFF2-40B4-BE49-F238E27FC236}">
                    <a16:creationId xmlns:a16="http://schemas.microsoft.com/office/drawing/2014/main" id="{9B406B2D-9607-4295-B661-3557CE7EB756}"/>
                  </a:ext>
                </a:extLst>
              </p:cNvPr>
              <p:cNvSpPr/>
              <p:nvPr/>
            </p:nvSpPr>
            <p:spPr>
              <a:xfrm>
                <a:off x="3716336" y="4979354"/>
                <a:ext cx="6302183" cy="0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Line">
                <a:extLst>
                  <a:ext uri="{FF2B5EF4-FFF2-40B4-BE49-F238E27FC236}">
                    <a16:creationId xmlns:a16="http://schemas.microsoft.com/office/drawing/2014/main" id="{D8D854F8-5C80-4F07-A353-CE638E800C5A}"/>
                  </a:ext>
                </a:extLst>
              </p:cNvPr>
              <p:cNvSpPr/>
              <p:nvPr/>
            </p:nvSpPr>
            <p:spPr>
              <a:xfrm>
                <a:off x="3848100" y="1867380"/>
                <a:ext cx="6170420" cy="311197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Line">
                <a:extLst>
                  <a:ext uri="{FF2B5EF4-FFF2-40B4-BE49-F238E27FC236}">
                    <a16:creationId xmlns:a16="http://schemas.microsoft.com/office/drawing/2014/main" id="{A66A1EDC-8B13-4066-8145-7C1BB1BF674E}"/>
                  </a:ext>
                </a:extLst>
              </p:cNvPr>
              <p:cNvSpPr/>
              <p:nvPr/>
            </p:nvSpPr>
            <p:spPr>
              <a:xfrm>
                <a:off x="3848100" y="1867378"/>
                <a:ext cx="6170420" cy="2705575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Line">
                <a:extLst>
                  <a:ext uri="{FF2B5EF4-FFF2-40B4-BE49-F238E27FC236}">
                    <a16:creationId xmlns:a16="http://schemas.microsoft.com/office/drawing/2014/main" id="{80AC4938-7A8B-41CD-916A-5BB1A3B45FEA}"/>
                  </a:ext>
                </a:extLst>
              </p:cNvPr>
              <p:cNvSpPr/>
              <p:nvPr/>
            </p:nvSpPr>
            <p:spPr>
              <a:xfrm>
                <a:off x="3848100" y="1867377"/>
                <a:ext cx="6170420" cy="233517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Line">
                <a:extLst>
                  <a:ext uri="{FF2B5EF4-FFF2-40B4-BE49-F238E27FC236}">
                    <a16:creationId xmlns:a16="http://schemas.microsoft.com/office/drawing/2014/main" id="{9CB6ACDC-9522-4465-8CE1-B8F6B66B1809}"/>
                  </a:ext>
                </a:extLst>
              </p:cNvPr>
              <p:cNvSpPr/>
              <p:nvPr/>
            </p:nvSpPr>
            <p:spPr>
              <a:xfrm>
                <a:off x="3848099" y="1867375"/>
                <a:ext cx="12241512" cy="346033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">
                <a:extLst>
                  <a:ext uri="{FF2B5EF4-FFF2-40B4-BE49-F238E27FC236}">
                    <a16:creationId xmlns:a16="http://schemas.microsoft.com/office/drawing/2014/main" id="{165133FB-FA7D-43EC-BA91-DBC77857EF81}"/>
                  </a:ext>
                </a:extLst>
              </p:cNvPr>
              <p:cNvSpPr/>
              <p:nvPr/>
            </p:nvSpPr>
            <p:spPr>
              <a:xfrm>
                <a:off x="3848100" y="1863712"/>
                <a:ext cx="6170420" cy="15031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Line">
                <a:extLst>
                  <a:ext uri="{FF2B5EF4-FFF2-40B4-BE49-F238E27FC236}">
                    <a16:creationId xmlns:a16="http://schemas.microsoft.com/office/drawing/2014/main" id="{F3A726F6-6292-44F1-A257-73F2FA1DD3F7}"/>
                  </a:ext>
                </a:extLst>
              </p:cNvPr>
              <p:cNvSpPr/>
              <p:nvPr/>
            </p:nvSpPr>
            <p:spPr>
              <a:xfrm>
                <a:off x="3848100" y="1875820"/>
                <a:ext cx="6170420" cy="10846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Line">
                <a:extLst>
                  <a:ext uri="{FF2B5EF4-FFF2-40B4-BE49-F238E27FC236}">
                    <a16:creationId xmlns:a16="http://schemas.microsoft.com/office/drawing/2014/main" id="{1FA1FC63-7513-480B-945B-774476DB82A4}"/>
                  </a:ext>
                </a:extLst>
              </p:cNvPr>
              <p:cNvSpPr/>
              <p:nvPr/>
            </p:nvSpPr>
            <p:spPr>
              <a:xfrm>
                <a:off x="3848099" y="1875819"/>
                <a:ext cx="6170421" cy="66958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Line">
                <a:extLst>
                  <a:ext uri="{FF2B5EF4-FFF2-40B4-BE49-F238E27FC236}">
                    <a16:creationId xmlns:a16="http://schemas.microsoft.com/office/drawing/2014/main" id="{9B76786F-2889-431B-98A3-2CC35244345F}"/>
                  </a:ext>
                </a:extLst>
              </p:cNvPr>
              <p:cNvSpPr/>
              <p:nvPr/>
            </p:nvSpPr>
            <p:spPr>
              <a:xfrm flipV="1">
                <a:off x="3716336" y="4569593"/>
                <a:ext cx="6302183" cy="4097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Line">
                <a:extLst>
                  <a:ext uri="{FF2B5EF4-FFF2-40B4-BE49-F238E27FC236}">
                    <a16:creationId xmlns:a16="http://schemas.microsoft.com/office/drawing/2014/main" id="{E1FE829A-8C31-4228-9CC8-1CFE157FA710}"/>
                  </a:ext>
                </a:extLst>
              </p:cNvPr>
              <p:cNvSpPr/>
              <p:nvPr/>
            </p:nvSpPr>
            <p:spPr>
              <a:xfrm flipV="1">
                <a:off x="3716336" y="4072344"/>
                <a:ext cx="6221458" cy="90098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Line">
                <a:extLst>
                  <a:ext uri="{FF2B5EF4-FFF2-40B4-BE49-F238E27FC236}">
                    <a16:creationId xmlns:a16="http://schemas.microsoft.com/office/drawing/2014/main" id="{972FC199-9155-474C-8275-57FE0FEC1E29}"/>
                  </a:ext>
                </a:extLst>
              </p:cNvPr>
              <p:cNvSpPr/>
              <p:nvPr/>
            </p:nvSpPr>
            <p:spPr>
              <a:xfrm flipV="1">
                <a:off x="3716334" y="2184068"/>
                <a:ext cx="12540170" cy="27962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Line">
                <a:extLst>
                  <a:ext uri="{FF2B5EF4-FFF2-40B4-BE49-F238E27FC236}">
                    <a16:creationId xmlns:a16="http://schemas.microsoft.com/office/drawing/2014/main" id="{81E13147-76DC-4E67-91AF-FDEC20AA0880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CEB1B2E3-9A82-4893-B921-C5B12D1865ED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60441654-4D65-4621-B6EE-20B29F39DDEF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37" name="pasted-image.tif" descr="pasted-image.tif">
              <a:extLst>
                <a:ext uri="{FF2B5EF4-FFF2-40B4-BE49-F238E27FC236}">
                  <a16:creationId xmlns:a16="http://schemas.microsoft.com/office/drawing/2014/main" id="{18838C6D-BD45-4EE9-9A41-34CDCF65E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2039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406C42-C07E-4163-9ACC-FB32B5C90E1A}"/>
                </a:ext>
              </a:extLst>
            </p:cNvPr>
            <p:cNvGrpSpPr/>
            <p:nvPr/>
          </p:nvGrpSpPr>
          <p:grpSpPr>
            <a:xfrm>
              <a:off x="6706296" y="1796433"/>
              <a:ext cx="386202" cy="3657600"/>
              <a:chOff x="6706296" y="1796433"/>
              <a:chExt cx="386202" cy="365760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CE111563-E04D-43BC-96DB-7CE5F8876E4D}"/>
                  </a:ext>
                </a:extLst>
              </p:cNvPr>
              <p:cNvGrpSpPr/>
              <p:nvPr/>
            </p:nvGrpSpPr>
            <p:grpSpPr>
              <a:xfrm>
                <a:off x="6853677" y="1796433"/>
                <a:ext cx="91440" cy="3657600"/>
                <a:chOff x="8293100" y="2546350"/>
                <a:chExt cx="127000" cy="3429000"/>
              </a:xfrm>
              <a:solidFill>
                <a:schemeClr val="tx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7678368-994A-4D09-B9B2-2940825D3329}"/>
                    </a:ext>
                  </a:extLst>
                </p:cNvPr>
                <p:cNvSpPr/>
                <p:nvPr/>
              </p:nvSpPr>
              <p:spPr>
                <a:xfrm>
                  <a:off x="8293100" y="2546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C27EF02D-05DA-4FFC-AE9C-9EF92A6FACF0}"/>
                    </a:ext>
                  </a:extLst>
                </p:cNvPr>
                <p:cNvSpPr/>
                <p:nvPr/>
              </p:nvSpPr>
              <p:spPr>
                <a:xfrm>
                  <a:off x="8293100" y="2673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2A764CA-54F9-4FA9-8A8C-F0EBE30D29E2}"/>
                    </a:ext>
                  </a:extLst>
                </p:cNvPr>
                <p:cNvSpPr/>
                <p:nvPr/>
              </p:nvSpPr>
              <p:spPr>
                <a:xfrm>
                  <a:off x="8293100" y="2800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105436B-E068-4EC7-9AFE-687819977C67}"/>
                    </a:ext>
                  </a:extLst>
                </p:cNvPr>
                <p:cNvSpPr/>
                <p:nvPr/>
              </p:nvSpPr>
              <p:spPr>
                <a:xfrm>
                  <a:off x="8293100" y="2927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B06B5A7-CE98-4558-8E34-5C45A3A1B8EE}"/>
                    </a:ext>
                  </a:extLst>
                </p:cNvPr>
                <p:cNvSpPr/>
                <p:nvPr/>
              </p:nvSpPr>
              <p:spPr>
                <a:xfrm>
                  <a:off x="8293100" y="305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9394235-609F-463C-9CF5-A3DB879AE149}"/>
                    </a:ext>
                  </a:extLst>
                </p:cNvPr>
                <p:cNvSpPr/>
                <p:nvPr/>
              </p:nvSpPr>
              <p:spPr>
                <a:xfrm>
                  <a:off x="8293100" y="318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5DFD702D-6163-4A92-8B03-96CB48B21DDD}"/>
                    </a:ext>
                  </a:extLst>
                </p:cNvPr>
                <p:cNvGrpSpPr/>
                <p:nvPr/>
              </p:nvGrpSpPr>
              <p:grpSpPr>
                <a:xfrm>
                  <a:off x="8293100" y="33083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CB4FF769-07B4-4CE1-8750-D97A8900EF29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5CD82D04-F287-4493-A289-B0D06EEF6E9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63037B29-A41F-4FB5-83AE-C48061FA1D38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BF6A7CDA-65BF-4528-9C1A-C1B4A6AD11B0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84D628F-A0EF-43FC-B6A0-A8253DC2CA4D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D02D1903-6077-43D7-9552-385687E7AC3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D86EFC1-C3A3-4A6E-85E7-72F7C60A7071}"/>
                    </a:ext>
                  </a:extLst>
                </p:cNvPr>
                <p:cNvGrpSpPr/>
                <p:nvPr/>
              </p:nvGrpSpPr>
              <p:grpSpPr>
                <a:xfrm>
                  <a:off x="8293100" y="4451350"/>
                  <a:ext cx="127000" cy="1143000"/>
                  <a:chOff x="8445500" y="3079750"/>
                  <a:chExt cx="127000" cy="1143000"/>
                </a:xfrm>
                <a:grpFill/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949EB461-3F12-4DE6-9616-0F206A7F94B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5654775B-EE03-4FD7-93BF-FF208415970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788CA53C-C7EF-4E27-9092-6523A2F13908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D903F2CC-33F0-44C8-A7C6-0402F0362545}"/>
                      </a:ext>
                    </a:extLst>
                  </p:cNvPr>
                  <p:cNvGrpSpPr/>
                  <p:nvPr/>
                </p:nvGrpSpPr>
                <p:grpSpPr>
                  <a:xfrm>
                    <a:off x="8445500" y="3460750"/>
                    <a:ext cx="127000" cy="762000"/>
                    <a:chOff x="8445500" y="2698750"/>
                    <a:chExt cx="127000" cy="762000"/>
                  </a:xfrm>
                  <a:grpFill/>
                </p:grpSpPr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A0F21D22-A9C8-41D2-B8CA-0018E3A5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698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F60BFD3D-59B1-4910-98C5-4A7E53FCE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825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9A1D30B9-69C7-4ADE-8858-913B2A83A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952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A4AAE0FC-6C71-40B1-AE69-DF447BB4B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079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11161173-838F-4E0B-BC2B-94E4751FB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206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1501D0AE-DC5A-46B4-86B2-CD94A910AC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333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44FFADAD-3EE4-4773-B9D0-AA71EC5782EE}"/>
                    </a:ext>
                  </a:extLst>
                </p:cNvPr>
                <p:cNvSpPr/>
                <p:nvPr/>
              </p:nvSpPr>
              <p:spPr>
                <a:xfrm>
                  <a:off x="8293100" y="559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193AA61-E5BA-4DF5-9F6C-06F4AFDCECC9}"/>
                    </a:ext>
                  </a:extLst>
                </p:cNvPr>
                <p:cNvSpPr/>
                <p:nvPr/>
              </p:nvSpPr>
              <p:spPr>
                <a:xfrm>
                  <a:off x="8293100" y="572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36BD4EFA-CD85-42E5-B557-224A08048F22}"/>
                    </a:ext>
                  </a:extLst>
                </p:cNvPr>
                <p:cNvSpPr/>
                <p:nvPr/>
              </p:nvSpPr>
              <p:spPr>
                <a:xfrm>
                  <a:off x="8293100" y="5848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4B2CBEA-8FD2-42B3-8052-C4EFE24174A7}"/>
                  </a:ext>
                </a:extLst>
              </p:cNvPr>
              <p:cNvSpPr/>
              <p:nvPr/>
            </p:nvSpPr>
            <p:spPr>
              <a:xfrm>
                <a:off x="6706296" y="2045400"/>
                <a:ext cx="386202" cy="316655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63" name="pasted-image.tif" descr="pasted-image.tif">
              <a:extLst>
                <a:ext uri="{FF2B5EF4-FFF2-40B4-BE49-F238E27FC236}">
                  <a16:creationId xmlns:a16="http://schemas.microsoft.com/office/drawing/2014/main" id="{25451EF0-CAAD-4B4E-96F3-44531AFF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8465371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0B4E097-17DD-439A-9CB4-151CF8CB13D0}"/>
              </a:ext>
            </a:extLst>
          </p:cNvPr>
          <p:cNvGrpSpPr>
            <a:grpSpLocks noChangeAspect="1"/>
          </p:cNvGrpSpPr>
          <p:nvPr/>
        </p:nvGrpSpPr>
        <p:grpSpPr>
          <a:xfrm>
            <a:off x="277854" y="4074386"/>
            <a:ext cx="6311247" cy="2421402"/>
            <a:chOff x="1310615" y="1787288"/>
            <a:chExt cx="9570771" cy="3671966"/>
          </a:xfrm>
        </p:grpSpPr>
        <p:sp>
          <p:nvSpPr>
            <p:cNvPr id="65" name="Line">
              <a:extLst>
                <a:ext uri="{FF2B5EF4-FFF2-40B4-BE49-F238E27FC236}">
                  <a16:creationId xmlns:a16="http://schemas.microsoft.com/office/drawing/2014/main" id="{428F841C-E93D-4082-813B-D80702D47C7F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388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6A380FDB-8A24-4042-9334-894F4D4155B9}"/>
                </a:ext>
              </a:extLst>
            </p:cNvPr>
            <p:cNvSpPr/>
            <p:nvPr/>
          </p:nvSpPr>
          <p:spPr>
            <a:xfrm flipH="1" flipV="1">
              <a:off x="6132337" y="2521459"/>
              <a:ext cx="3084237" cy="2750716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DA658B86-678B-4EB7-80FF-4D9F63FEA19A}"/>
                </a:ext>
              </a:extLst>
            </p:cNvPr>
            <p:cNvSpPr/>
            <p:nvPr/>
          </p:nvSpPr>
          <p:spPr>
            <a:xfrm flipH="1" flipV="1">
              <a:off x="6132340" y="2951108"/>
              <a:ext cx="3084234" cy="2321067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Line">
              <a:extLst>
                <a:ext uri="{FF2B5EF4-FFF2-40B4-BE49-F238E27FC236}">
                  <a16:creationId xmlns:a16="http://schemas.microsoft.com/office/drawing/2014/main" id="{21A6485F-D683-48DB-AA50-3EEF2B906200}"/>
                </a:ext>
              </a:extLst>
            </p:cNvPr>
            <p:cNvSpPr/>
            <p:nvPr/>
          </p:nvSpPr>
          <p:spPr>
            <a:xfrm flipH="1" flipV="1">
              <a:off x="6132346" y="3344658"/>
              <a:ext cx="3084228" cy="1927520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Line">
              <a:extLst>
                <a:ext uri="{FF2B5EF4-FFF2-40B4-BE49-F238E27FC236}">
                  <a16:creationId xmlns:a16="http://schemas.microsoft.com/office/drawing/2014/main" id="{C5BBAB88-A711-4144-A0E3-AF64B6C8C6E4}"/>
                </a:ext>
              </a:extLst>
            </p:cNvPr>
            <p:cNvSpPr/>
            <p:nvPr/>
          </p:nvSpPr>
          <p:spPr>
            <a:xfrm flipH="1" flipV="1">
              <a:off x="6132343" y="4107909"/>
              <a:ext cx="3084231" cy="11679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87F02C2E-21D8-400D-BCEF-63BE99B4E5C9}"/>
                </a:ext>
              </a:extLst>
            </p:cNvPr>
            <p:cNvSpPr/>
            <p:nvPr/>
          </p:nvSpPr>
          <p:spPr>
            <a:xfrm flipH="1" flipV="1">
              <a:off x="6132345" y="4463863"/>
              <a:ext cx="3084229" cy="799869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B2D5543D-1798-4C34-BDD0-714242114DFC}"/>
                </a:ext>
              </a:extLst>
            </p:cNvPr>
            <p:cNvSpPr/>
            <p:nvPr/>
          </p:nvSpPr>
          <p:spPr>
            <a:xfrm flipH="1" flipV="1">
              <a:off x="6096000" y="4801252"/>
              <a:ext cx="3120574" cy="462481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5A96AB7E-0B80-413A-A8DE-E299F6A86460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41890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7086A30B-D5A1-475B-911C-82AB05F65419}"/>
                </a:ext>
              </a:extLst>
            </p:cNvPr>
            <p:cNvSpPr/>
            <p:nvPr/>
          </p:nvSpPr>
          <p:spPr>
            <a:xfrm flipH="1">
              <a:off x="6173691" y="2166228"/>
              <a:ext cx="3110390" cy="821976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BD11FAE1-2B2D-4E50-9C40-A7CA589678DC}"/>
                </a:ext>
              </a:extLst>
            </p:cNvPr>
            <p:cNvSpPr/>
            <p:nvPr/>
          </p:nvSpPr>
          <p:spPr>
            <a:xfrm flipH="1">
              <a:off x="6146079" y="2151763"/>
              <a:ext cx="3138003" cy="194639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04D44B-D423-42E3-9FD9-A5CD3CDA9105}"/>
                </a:ext>
              </a:extLst>
            </p:cNvPr>
            <p:cNvSpPr/>
            <p:nvPr/>
          </p:nvSpPr>
          <p:spPr>
            <a:xfrm flipH="1">
              <a:off x="6132334" y="2168635"/>
              <a:ext cx="3151748" cy="2428187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B9476D1E-BB12-4CD5-AD5C-B5D57CCB0DCB}"/>
                </a:ext>
              </a:extLst>
            </p:cNvPr>
            <p:cNvSpPr/>
            <p:nvPr/>
          </p:nvSpPr>
          <p:spPr>
            <a:xfrm flipH="1">
              <a:off x="6095998" y="2168634"/>
              <a:ext cx="3188084" cy="282683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5E95A46C-FDEC-4370-82D4-762A9BAF4A95}"/>
                </a:ext>
              </a:extLst>
            </p:cNvPr>
            <p:cNvSpPr/>
            <p:nvPr/>
          </p:nvSpPr>
          <p:spPr>
            <a:xfrm>
              <a:off x="2944910" y="4979354"/>
              <a:ext cx="322878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Line">
              <a:extLst>
                <a:ext uri="{FF2B5EF4-FFF2-40B4-BE49-F238E27FC236}">
                  <a16:creationId xmlns:a16="http://schemas.microsoft.com/office/drawing/2014/main" id="{A78A408B-D413-4914-B4CE-764D0D51F7D0}"/>
                </a:ext>
              </a:extLst>
            </p:cNvPr>
            <p:cNvSpPr/>
            <p:nvPr/>
          </p:nvSpPr>
          <p:spPr>
            <a:xfrm>
              <a:off x="3012416" y="1867380"/>
              <a:ext cx="3161277" cy="311197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Line">
              <a:extLst>
                <a:ext uri="{FF2B5EF4-FFF2-40B4-BE49-F238E27FC236}">
                  <a16:creationId xmlns:a16="http://schemas.microsoft.com/office/drawing/2014/main" id="{D22CABD4-6975-4BA2-91C9-C8FF2FA871E1}"/>
                </a:ext>
              </a:extLst>
            </p:cNvPr>
            <p:cNvSpPr/>
            <p:nvPr/>
          </p:nvSpPr>
          <p:spPr>
            <a:xfrm>
              <a:off x="3012416" y="1867378"/>
              <a:ext cx="3161277" cy="2705575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">
              <a:extLst>
                <a:ext uri="{FF2B5EF4-FFF2-40B4-BE49-F238E27FC236}">
                  <a16:creationId xmlns:a16="http://schemas.microsoft.com/office/drawing/2014/main" id="{E4CAAC91-228F-4337-8C48-2A0E8F93185A}"/>
                </a:ext>
              </a:extLst>
            </p:cNvPr>
            <p:cNvSpPr/>
            <p:nvPr/>
          </p:nvSpPr>
          <p:spPr>
            <a:xfrm>
              <a:off x="3012416" y="1867377"/>
              <a:ext cx="3161277" cy="233517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Line">
              <a:extLst>
                <a:ext uri="{FF2B5EF4-FFF2-40B4-BE49-F238E27FC236}">
                  <a16:creationId xmlns:a16="http://schemas.microsoft.com/office/drawing/2014/main" id="{B10E370F-8DB2-4815-8D4C-96BFF7E21BF5}"/>
                </a:ext>
              </a:extLst>
            </p:cNvPr>
            <p:cNvSpPr/>
            <p:nvPr/>
          </p:nvSpPr>
          <p:spPr>
            <a:xfrm>
              <a:off x="3012416" y="1867375"/>
              <a:ext cx="6271665" cy="34603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Line">
              <a:extLst>
                <a:ext uri="{FF2B5EF4-FFF2-40B4-BE49-F238E27FC236}">
                  <a16:creationId xmlns:a16="http://schemas.microsoft.com/office/drawing/2014/main" id="{B3140AA3-109D-4E1B-AE55-AB777019412E}"/>
                </a:ext>
              </a:extLst>
            </p:cNvPr>
            <p:cNvSpPr/>
            <p:nvPr/>
          </p:nvSpPr>
          <p:spPr>
            <a:xfrm>
              <a:off x="3012416" y="1863712"/>
              <a:ext cx="3161277" cy="15031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Line">
              <a:extLst>
                <a:ext uri="{FF2B5EF4-FFF2-40B4-BE49-F238E27FC236}">
                  <a16:creationId xmlns:a16="http://schemas.microsoft.com/office/drawing/2014/main" id="{35DA2CE9-402D-4597-AA4F-29C7151991AD}"/>
                </a:ext>
              </a:extLst>
            </p:cNvPr>
            <p:cNvSpPr/>
            <p:nvPr/>
          </p:nvSpPr>
          <p:spPr>
            <a:xfrm>
              <a:off x="3012416" y="1875820"/>
              <a:ext cx="3161277" cy="108462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Line">
              <a:extLst>
                <a:ext uri="{FF2B5EF4-FFF2-40B4-BE49-F238E27FC236}">
                  <a16:creationId xmlns:a16="http://schemas.microsoft.com/office/drawing/2014/main" id="{C2333BCC-ED2A-4E12-B776-AD9C8E6D1331}"/>
                </a:ext>
              </a:extLst>
            </p:cNvPr>
            <p:cNvSpPr/>
            <p:nvPr/>
          </p:nvSpPr>
          <p:spPr>
            <a:xfrm>
              <a:off x="3012416" y="1875819"/>
              <a:ext cx="3161277" cy="669588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Line">
              <a:extLst>
                <a:ext uri="{FF2B5EF4-FFF2-40B4-BE49-F238E27FC236}">
                  <a16:creationId xmlns:a16="http://schemas.microsoft.com/office/drawing/2014/main" id="{007F71BC-1ADC-4E4F-BA17-D3369B350314}"/>
                </a:ext>
              </a:extLst>
            </p:cNvPr>
            <p:cNvSpPr/>
            <p:nvPr/>
          </p:nvSpPr>
          <p:spPr>
            <a:xfrm flipV="1">
              <a:off x="2944910" y="4569593"/>
              <a:ext cx="3228783" cy="40976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Line">
              <a:extLst>
                <a:ext uri="{FF2B5EF4-FFF2-40B4-BE49-F238E27FC236}">
                  <a16:creationId xmlns:a16="http://schemas.microsoft.com/office/drawing/2014/main" id="{690E8F14-EEB3-40FE-84BC-36037C2C2B4B}"/>
                </a:ext>
              </a:extLst>
            </p:cNvPr>
            <p:cNvSpPr/>
            <p:nvPr/>
          </p:nvSpPr>
          <p:spPr>
            <a:xfrm flipV="1">
              <a:off x="2944910" y="4072344"/>
              <a:ext cx="3187425" cy="90098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Line">
              <a:extLst>
                <a:ext uri="{FF2B5EF4-FFF2-40B4-BE49-F238E27FC236}">
                  <a16:creationId xmlns:a16="http://schemas.microsoft.com/office/drawing/2014/main" id="{FB9A021B-67EE-4621-88FC-AC57427286FD}"/>
                </a:ext>
              </a:extLst>
            </p:cNvPr>
            <p:cNvSpPr/>
            <p:nvPr/>
          </p:nvSpPr>
          <p:spPr>
            <a:xfrm flipV="1">
              <a:off x="2944909" y="2193213"/>
              <a:ext cx="6352906" cy="278710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Line">
              <a:extLst>
                <a:ext uri="{FF2B5EF4-FFF2-40B4-BE49-F238E27FC236}">
                  <a16:creationId xmlns:a16="http://schemas.microsoft.com/office/drawing/2014/main" id="{D2023319-3DFA-47E3-810B-2B8047EC9AF7}"/>
                </a:ext>
              </a:extLst>
            </p:cNvPr>
            <p:cNvSpPr/>
            <p:nvPr/>
          </p:nvSpPr>
          <p:spPr>
            <a:xfrm flipV="1">
              <a:off x="2944908" y="2971016"/>
              <a:ext cx="3228784" cy="201677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Line">
              <a:extLst>
                <a:ext uri="{FF2B5EF4-FFF2-40B4-BE49-F238E27FC236}">
                  <a16:creationId xmlns:a16="http://schemas.microsoft.com/office/drawing/2014/main" id="{D4D31CC6-AEC0-464D-8876-B89329CD6C56}"/>
                </a:ext>
              </a:extLst>
            </p:cNvPr>
            <p:cNvSpPr/>
            <p:nvPr/>
          </p:nvSpPr>
          <p:spPr>
            <a:xfrm flipV="1">
              <a:off x="2944908" y="2537024"/>
              <a:ext cx="3228784" cy="243389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Line">
              <a:extLst>
                <a:ext uri="{FF2B5EF4-FFF2-40B4-BE49-F238E27FC236}">
                  <a16:creationId xmlns:a16="http://schemas.microsoft.com/office/drawing/2014/main" id="{AA580964-348D-43DF-8B5C-5768A9C1B011}"/>
                </a:ext>
              </a:extLst>
            </p:cNvPr>
            <p:cNvSpPr/>
            <p:nvPr/>
          </p:nvSpPr>
          <p:spPr>
            <a:xfrm flipV="1">
              <a:off x="2944908" y="2149616"/>
              <a:ext cx="3228784" cy="282130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3" name="pasted-image.tif" descr="pasted-image.tif">
              <a:extLst>
                <a:ext uri="{FF2B5EF4-FFF2-40B4-BE49-F238E27FC236}">
                  <a16:creationId xmlns:a16="http://schemas.microsoft.com/office/drawing/2014/main" id="{8A2E86C8-C204-4778-A500-D1A5799C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615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C68732-1661-4EE3-8FAB-F109CD9A0835}"/>
                </a:ext>
              </a:extLst>
            </p:cNvPr>
            <p:cNvGrpSpPr/>
            <p:nvPr/>
          </p:nvGrpSpPr>
          <p:grpSpPr>
            <a:xfrm>
              <a:off x="6082253" y="1796433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A93858A6-325E-4E51-8E53-34497265FB20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B5F0DC2F-B9EB-42A6-B3B0-5BAD8BA76EB5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D819ACD-59B3-4039-A133-FB628A3E565C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EB3C953-C849-48BB-B96C-448A7EA24B0F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3DB71BFE-9841-4E52-BC7E-B658E4484226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CEDDD544-D7A4-4190-A38C-F739DB01DB9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3D778DE3-E853-40F9-8D7D-CE0DD0C49C05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E9B10231-B681-4938-91EC-5D5F7F03B0F3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A766B5B6-3412-4EBE-89B8-402E7517B8DE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45B79987-24E8-4391-A3B7-B18E8282E99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CE5072E4-2A49-4BB8-96F6-417B372F80F7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8227A7D5-0858-40C4-9F0D-38E0F25AC12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8115D9DE-3CD9-4920-BF04-00C2A7EBD601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C5A88EF4-CB5E-495E-BA5C-D209294B97FD}"/>
                  </a:ext>
                </a:extLst>
              </p:cNvPr>
              <p:cNvGrpSpPr/>
              <p:nvPr/>
            </p:nvGrpSpPr>
            <p:grpSpPr>
              <a:xfrm>
                <a:off x="8293100" y="4451350"/>
                <a:ext cx="127000" cy="1143000"/>
                <a:chOff x="8445500" y="3079750"/>
                <a:chExt cx="127000" cy="1143000"/>
              </a:xfrm>
              <a:grpFill/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A85A0F10-BB70-41C3-B62E-CEBB5AFB29B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4D11B613-B71A-4D64-935D-01926F539D6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D7FACEF5-103A-4A9F-97B5-32E4E541C950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CBAF6E8-519D-4D19-898A-9CC4A03E93DC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F706A527-CAD1-4EEC-93E7-A2437213B70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5E9A5A2C-8234-418D-AFFD-A475090787E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3D49BB5D-8B40-4EAA-B723-19A5E6FC506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8AD83524-8449-4FD6-892B-013781BB341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27A9106E-1FCD-48D7-BD81-4F273FB3663C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9EE79EF3-261D-40B5-A944-C3F79D3A895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72FD3E20-1D02-4283-A5F6-B21C42A21ADF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77485AFE-D1F8-49E2-95F1-BF1A38660E4A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00635EA4-B554-4463-BA2F-1B01CC808221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35" name="pasted-image.tif" descr="pasted-image.tif">
              <a:extLst>
                <a:ext uri="{FF2B5EF4-FFF2-40B4-BE49-F238E27FC236}">
                  <a16:creationId xmlns:a16="http://schemas.microsoft.com/office/drawing/2014/main" id="{1C22BB88-94B7-4902-8E7F-F500281A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7693947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A81D610-2A1F-432D-AD64-563C795C9DD1}"/>
                </a:ext>
              </a:extLst>
            </p:cNvPr>
            <p:cNvGrpSpPr/>
            <p:nvPr/>
          </p:nvGrpSpPr>
          <p:grpSpPr>
            <a:xfrm>
              <a:off x="6082251" y="1787288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0CFB8F01-32FD-4519-BBD3-B9104BDEDA1B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761B002-2FF6-49CC-AE4E-EA5C343F76DB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AA4E7D2-6CA5-4F9B-AF1A-EEBE6886C188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4A94B99F-B3D4-4F55-BCEC-C042CA2BAFB7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98C28C2-BE77-4285-9C82-0C54542CE62D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FAA2E65-9343-49C1-8BD1-EEC8953A6EF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426443BE-239B-4ADC-B760-82D4F9529231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58C9A4F-82A5-4C67-8235-5AFE438A48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568CC483-3C50-455D-823D-E424C357542B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5E6F491B-1A68-4279-9E8C-723CD8652940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C9155071-26C9-439D-A9EE-193142584BC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70D141A-B6A2-4ED2-A470-B7DBE62F0CA0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BF4B686D-BDEB-44D8-A692-9AD02CF786A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EDB48FA8-5CA5-4C07-83D7-4F545A8941B1}"/>
                  </a:ext>
                </a:extLst>
              </p:cNvPr>
              <p:cNvGrpSpPr/>
              <p:nvPr/>
            </p:nvGrpSpPr>
            <p:grpSpPr>
              <a:xfrm>
                <a:off x="8293100" y="4070351"/>
                <a:ext cx="127000" cy="1523999"/>
                <a:chOff x="8445500" y="2698751"/>
                <a:chExt cx="127000" cy="1523999"/>
              </a:xfrm>
              <a:grpFill/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AAFCFA11-E916-4314-B2B3-28327E2AAABC}"/>
                    </a:ext>
                  </a:extLst>
                </p:cNvPr>
                <p:cNvSpPr/>
                <p:nvPr/>
              </p:nvSpPr>
              <p:spPr>
                <a:xfrm>
                  <a:off x="8445500" y="2698751"/>
                  <a:ext cx="127000" cy="9626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DB2B7940-E4B7-479E-9305-AEA979A1F4A1}"/>
                    </a:ext>
                  </a:extLst>
                </p:cNvPr>
                <p:cNvSpPr/>
                <p:nvPr/>
              </p:nvSpPr>
              <p:spPr>
                <a:xfrm>
                  <a:off x="8445500" y="2968888"/>
                  <a:ext cx="127000" cy="1108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C4E9C15-6433-4A10-A40F-0EA3F1804B0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422B314-60AB-437D-8765-E6141DCD7372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E3EF5B6-2A67-48FE-B1C5-833EC0C7E93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81C51BC-300A-4FB2-AA53-B687C4F923DF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06AABFDC-449F-4945-9E26-C7CD3BCD6C5C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2E1817AA-1838-4459-9451-9437C56EB3E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D3EAF593-5EB3-4B03-B9FB-6E59AB7AB07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D3D92B5A-CEFA-4492-9B24-B65E9C3F2F62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8FAEB5AF-9CEF-4F5E-80F5-5BB69FCF93E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1CE37E94-162E-49F0-A8D1-96DF2B3AC2B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67F90F4-00F9-4188-9A0C-ECBCD3033575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188D373-ED88-457B-A907-26D5562ACE8E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E0E0825-7A1B-44B4-8E08-3A73EA4CD1B5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7" name="circle of confusion">
            <a:extLst>
              <a:ext uri="{FF2B5EF4-FFF2-40B4-BE49-F238E27FC236}">
                <a16:creationId xmlns:a16="http://schemas.microsoft.com/office/drawing/2014/main" id="{9CB3E553-0D10-4E50-A780-8248560ACFA4}"/>
              </a:ext>
            </a:extLst>
          </p:cNvPr>
          <p:cNvSpPr txBox="1"/>
          <p:nvPr/>
        </p:nvSpPr>
        <p:spPr>
          <a:xfrm>
            <a:off x="6698081" y="1350537"/>
            <a:ext cx="5440680" cy="487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can derive properties and descriptions that hold for both camera models if: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We use only central rays.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We assume the lens camera is in focus.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assume that the focus distance of the lens camera is equal to the focal length of the pinhole camera.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Remember: </a:t>
            </a:r>
            <a:r>
              <a:rPr kumimoji="0" lang="en-US" sz="2400" b="0" i="1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</a:t>
            </a:r>
            <a:r>
              <a:rPr kumimoji="0" 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 refers to different things for lens and pinhole cameras.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In this lecture, we use it to refer to the aperture-sensor distance, as in the pinhole camera case.</a:t>
            </a:r>
            <a:endParaRPr kumimoji="0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99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1A32-75AC-46C8-878E-B8D80051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Equations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89B219-9774-405D-B730-6432CAC88087}"/>
              </a:ext>
            </a:extLst>
          </p:cNvPr>
          <p:cNvSpPr/>
          <p:nvPr/>
        </p:nvSpPr>
        <p:spPr>
          <a:xfrm>
            <a:off x="2133600" y="2034638"/>
            <a:ext cx="3581400" cy="251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scene3d>
            <a:camera prst="perspectiveContrastingRightFacing">
              <a:rot lat="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160" dirty="0">
              <a:solidFill>
                <a:srgbClr val="FFFFFF">
                  <a:lumMod val="95000"/>
                </a:srgbClr>
              </a:solidFill>
            </a:endParaRPr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0AA389E6-A527-4F54-81B7-2BA925A8223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3733800" y="2749138"/>
            <a:ext cx="318038" cy="1567316"/>
            <a:chOff x="5029200" y="2090284"/>
            <a:chExt cx="457200" cy="2253116"/>
          </a:xfrm>
          <a:scene3d>
            <a:camera prst="isometricOffAxis2Right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46372F-4AE3-4E3F-B060-0A678B4595F7}"/>
                </a:ext>
              </a:extLst>
            </p:cNvPr>
            <p:cNvSpPr/>
            <p:nvPr/>
          </p:nvSpPr>
          <p:spPr>
            <a:xfrm>
              <a:off x="5029200" y="2819400"/>
              <a:ext cx="457200" cy="152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160" dirty="0">
                <a:solidFill>
                  <a:srgbClr val="FFFFFF"/>
                </a:solidFill>
              </a:endParaRPr>
            </a:p>
          </p:txBody>
        </p:sp>
        <p:sp>
          <p:nvSpPr>
            <p:cNvPr id="7" name="Freeform 66">
              <a:extLst>
                <a:ext uri="{FF2B5EF4-FFF2-40B4-BE49-F238E27FC236}">
                  <a16:creationId xmlns:a16="http://schemas.microsoft.com/office/drawing/2014/main" id="{DBCD0FB2-FB04-4105-A5C3-B4F6B0B43F29}"/>
                </a:ext>
              </a:extLst>
            </p:cNvPr>
            <p:cNvSpPr/>
            <p:nvPr/>
          </p:nvSpPr>
          <p:spPr>
            <a:xfrm rot="21339833">
              <a:off x="5130616" y="209028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FFFFFF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A42626-CC9F-415E-B673-74EB806D85F5}"/>
                </a:ext>
              </a:extLst>
            </p:cNvPr>
            <p:cNvCxnSpPr>
              <a:stCxn id="6" idx="0"/>
              <a:endCxn id="7" idx="2"/>
            </p:cNvCxnSpPr>
            <p:nvPr/>
          </p:nvCxnSpPr>
          <p:spPr>
            <a:xfrm rot="5400000" flipH="1" flipV="1">
              <a:off x="5236615" y="2780833"/>
              <a:ext cx="59753" cy="173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4">
            <a:extLst>
              <a:ext uri="{FF2B5EF4-FFF2-40B4-BE49-F238E27FC236}">
                <a16:creationId xmlns:a16="http://schemas.microsoft.com/office/drawing/2014/main" id="{95FEC39A-BC50-4CFC-878A-E46095C8D5B9}"/>
              </a:ext>
            </a:extLst>
          </p:cNvPr>
          <p:cNvGrpSpPr/>
          <p:nvPr/>
        </p:nvGrpSpPr>
        <p:grpSpPr>
          <a:xfrm>
            <a:off x="7848601" y="2139539"/>
            <a:ext cx="464125" cy="2336242"/>
            <a:chOff x="7162800" y="1914134"/>
            <a:chExt cx="464125" cy="2336241"/>
          </a:xfrm>
        </p:grpSpPr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3E329711-A995-4A08-87C6-D03795A8B982}"/>
                </a:ext>
              </a:extLst>
            </p:cNvPr>
            <p:cNvGrpSpPr/>
            <p:nvPr/>
          </p:nvGrpSpPr>
          <p:grpSpPr>
            <a:xfrm>
              <a:off x="7162800" y="2474025"/>
              <a:ext cx="464125" cy="1776350"/>
              <a:chOff x="6324600" y="2971800"/>
              <a:chExt cx="464125" cy="177635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7ED23AD-4412-440A-A8D7-B8B393C3A045}"/>
                  </a:ext>
                </a:extLst>
              </p:cNvPr>
              <p:cNvSpPr/>
              <p:nvPr/>
            </p:nvSpPr>
            <p:spPr>
              <a:xfrm>
                <a:off x="6324600" y="451955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9F6405C-2E2B-4B1E-97BB-ADEA6BC24C1B}"/>
                  </a:ext>
                </a:extLst>
              </p:cNvPr>
              <p:cNvSpPr/>
              <p:nvPr/>
            </p:nvSpPr>
            <p:spPr>
              <a:xfrm>
                <a:off x="6324600" y="31242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C17DB9B-F071-4FD9-9910-5D783EFFCD13}"/>
                  </a:ext>
                </a:extLst>
              </p:cNvPr>
              <p:cNvSpPr/>
              <p:nvPr/>
            </p:nvSpPr>
            <p:spPr>
              <a:xfrm>
                <a:off x="6324600" y="297180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D37654A-FF90-4784-8FD0-945D91E13ED0}"/>
                  </a:ext>
                </a:extLst>
              </p:cNvPr>
              <p:cNvCxnSpPr/>
              <p:nvPr/>
            </p:nvCxnSpPr>
            <p:spPr>
              <a:xfrm rot="10800000" flipV="1">
                <a:off x="6324600" y="3086100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2C045DC-3B0F-4F2A-8E2C-0D245782ABA7}"/>
                  </a:ext>
                </a:extLst>
              </p:cNvPr>
              <p:cNvCxnSpPr/>
              <p:nvPr/>
            </p:nvCxnSpPr>
            <p:spPr>
              <a:xfrm rot="10800000" flipV="1">
                <a:off x="6788725" y="3112325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reeform 70">
              <a:extLst>
                <a:ext uri="{FF2B5EF4-FFF2-40B4-BE49-F238E27FC236}">
                  <a16:creationId xmlns:a16="http://schemas.microsoft.com/office/drawing/2014/main" id="{B3815E14-D625-4276-B72C-B089781DD9CA}"/>
                </a:ext>
              </a:extLst>
            </p:cNvPr>
            <p:cNvSpPr/>
            <p:nvPr/>
          </p:nvSpPr>
          <p:spPr>
            <a:xfrm rot="21339833">
              <a:off x="7250048" y="191413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9E7BB7-F62F-4FF1-ABBC-421BAD6747EF}"/>
              </a:ext>
            </a:extLst>
          </p:cNvPr>
          <p:cNvSpPr txBox="1"/>
          <p:nvPr/>
        </p:nvSpPr>
        <p:spPr>
          <a:xfrm>
            <a:off x="6097098" y="3258953"/>
            <a:ext cx="539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292934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35AB2D-AA2B-4776-9937-D568F55F1843}"/>
              </a:ext>
            </a:extLst>
          </p:cNvPr>
          <p:cNvSpPr/>
          <p:nvPr/>
        </p:nvSpPr>
        <p:spPr bwMode="auto">
          <a:xfrm>
            <a:off x="5948840" y="3210942"/>
            <a:ext cx="161992" cy="16199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34"/>
              </a:solidFill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BEDC25-531F-4A62-B62B-07F44F48BF00}"/>
              </a:ext>
            </a:extLst>
          </p:cNvPr>
          <p:cNvSpPr/>
          <p:nvPr/>
        </p:nvSpPr>
        <p:spPr bwMode="auto">
          <a:xfrm>
            <a:off x="7767604" y="2897670"/>
            <a:ext cx="161992" cy="16199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34"/>
              </a:solidFill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5F7D7D-47CE-490F-8587-285F2D2ED8EA}"/>
              </a:ext>
            </a:extLst>
          </p:cNvPr>
          <p:cNvSpPr/>
          <p:nvPr/>
        </p:nvSpPr>
        <p:spPr bwMode="auto">
          <a:xfrm>
            <a:off x="3811301" y="3580665"/>
            <a:ext cx="161992" cy="16199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34"/>
              </a:solidFill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54163C-823E-4693-9205-BAE1463A0550}"/>
              </a:ext>
            </a:extLst>
          </p:cNvPr>
          <p:cNvSpPr txBox="1"/>
          <p:nvPr/>
        </p:nvSpPr>
        <p:spPr>
          <a:xfrm>
            <a:off x="4011392" y="3702197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292934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8454FF-3C61-4E1F-B9E3-CEB28B6C68B8}"/>
              </a:ext>
            </a:extLst>
          </p:cNvPr>
          <p:cNvSpPr txBox="1"/>
          <p:nvPr/>
        </p:nvSpPr>
        <p:spPr>
          <a:xfrm>
            <a:off x="5791199" y="2338070"/>
            <a:ext cx="1983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292934"/>
                </a:solidFill>
                <a:latin typeface="Arial" panose="020B0604020202020204" pitchFamily="34" charset="0"/>
              </a:rPr>
              <a:t>X </a:t>
            </a:r>
            <a:r>
              <a:rPr lang="en-US" sz="3200" dirty="0">
                <a:solidFill>
                  <a:srgbClr val="292934"/>
                </a:solidFill>
                <a:latin typeface="Arial" panose="020B0604020202020204" pitchFamily="34" charset="0"/>
              </a:rPr>
              <a:t>(</a:t>
            </a:r>
            <a:r>
              <a:rPr lang="en-US" sz="3200" dirty="0" err="1">
                <a:solidFill>
                  <a:srgbClr val="292934"/>
                </a:solidFill>
                <a:latin typeface="Arial" panose="020B0604020202020204" pitchFamily="34" charset="0"/>
              </a:rPr>
              <a:t>x,y,z</a:t>
            </a:r>
            <a:r>
              <a:rPr lang="en-US" sz="3200" dirty="0">
                <a:solidFill>
                  <a:srgbClr val="292934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1EAF09-0DEF-4D06-BC62-6A2800774905}"/>
              </a:ext>
            </a:extLst>
          </p:cNvPr>
          <p:cNvCxnSpPr>
            <a:cxnSpLocks/>
          </p:cNvCxnSpPr>
          <p:nvPr/>
        </p:nvCxnSpPr>
        <p:spPr>
          <a:xfrm flipH="1">
            <a:off x="3880727" y="2978666"/>
            <a:ext cx="3886876" cy="7010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5E2B7B-20F1-4C66-8657-9A30485F055F}"/>
              </a:ext>
            </a:extLst>
          </p:cNvPr>
          <p:cNvCxnSpPr>
            <a:cxnSpLocks/>
          </p:cNvCxnSpPr>
          <p:nvPr/>
        </p:nvCxnSpPr>
        <p:spPr>
          <a:xfrm flipH="1">
            <a:off x="3886202" y="3289823"/>
            <a:ext cx="3962399" cy="2287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40220E-9B06-4221-9646-F8A8431618A5}"/>
              </a:ext>
            </a:extLst>
          </p:cNvPr>
          <p:cNvCxnSpPr>
            <a:cxnSpLocks/>
          </p:cNvCxnSpPr>
          <p:nvPr/>
        </p:nvCxnSpPr>
        <p:spPr>
          <a:xfrm flipV="1">
            <a:off x="3880726" y="3312693"/>
            <a:ext cx="0" cy="366978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6E43B2-A580-4A3E-8861-3C018D0E801C}"/>
              </a:ext>
            </a:extLst>
          </p:cNvPr>
          <p:cNvCxnSpPr>
            <a:cxnSpLocks/>
          </p:cNvCxnSpPr>
          <p:nvPr/>
        </p:nvCxnSpPr>
        <p:spPr>
          <a:xfrm flipV="1">
            <a:off x="7848599" y="2928029"/>
            <a:ext cx="0" cy="366978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6D4811D-6AEC-4B9A-ABE8-B4DB0AC186CD}"/>
              </a:ext>
            </a:extLst>
          </p:cNvPr>
          <p:cNvSpPr txBox="1"/>
          <p:nvPr/>
        </p:nvSpPr>
        <p:spPr>
          <a:xfrm>
            <a:off x="1457141" y="4722087"/>
            <a:ext cx="9277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292934"/>
                </a:solidFill>
                <a:latin typeface="Arial" panose="020B0604020202020204" pitchFamily="34" charset="0"/>
              </a:rPr>
              <a:t>Coordinate system: </a:t>
            </a:r>
            <a:r>
              <a:rPr lang="en-US" sz="2800" b="1" dirty="0">
                <a:solidFill>
                  <a:srgbClr val="292934"/>
                </a:solidFill>
                <a:latin typeface="Arial" panose="020B0604020202020204" pitchFamily="34" charset="0"/>
              </a:rPr>
              <a:t>O</a:t>
            </a:r>
            <a:r>
              <a:rPr lang="en-US" sz="2800" dirty="0">
                <a:solidFill>
                  <a:srgbClr val="292934"/>
                </a:solidFill>
                <a:latin typeface="Arial" panose="020B0604020202020204" pitchFamily="34" charset="0"/>
              </a:rPr>
              <a:t> is origin, XY in image, Z sticks out.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292934"/>
                </a:solidFill>
                <a:latin typeface="Arial" panose="020B0604020202020204" pitchFamily="34" charset="0"/>
              </a:rPr>
              <a:t>XY is image plane, Z is optical axis.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3A534A-8F58-4603-B757-BCB6837C305D}"/>
              </a:ext>
            </a:extLst>
          </p:cNvPr>
          <p:cNvGrpSpPr/>
          <p:nvPr/>
        </p:nvGrpSpPr>
        <p:grpSpPr>
          <a:xfrm>
            <a:off x="8526521" y="1976735"/>
            <a:ext cx="1600200" cy="2341840"/>
            <a:chOff x="7002521" y="1976735"/>
            <a:chExt cx="1600200" cy="234184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B48D8F0-BC97-427C-9D82-7E0FCFE2849C}"/>
                </a:ext>
              </a:extLst>
            </p:cNvPr>
            <p:cNvCxnSpPr/>
            <p:nvPr/>
          </p:nvCxnSpPr>
          <p:spPr bwMode="auto">
            <a:xfrm flipH="1">
              <a:off x="7459721" y="34290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134E474-034B-4D8A-960E-4B41EB76D951}"/>
                </a:ext>
              </a:extLst>
            </p:cNvPr>
            <p:cNvCxnSpPr/>
            <p:nvPr/>
          </p:nvCxnSpPr>
          <p:spPr bwMode="auto">
            <a:xfrm flipV="1">
              <a:off x="8602721" y="2286000"/>
              <a:ext cx="0" cy="1143000"/>
            </a:xfrm>
            <a:prstGeom prst="straightConnector1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EB7691E-560C-41E8-A9E1-7CB73EE0E24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12121" y="3429000"/>
              <a:ext cx="990600" cy="457200"/>
            </a:xfrm>
            <a:prstGeom prst="straightConnector1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F695AE-D53E-490E-A89E-2A2ACF957DD6}"/>
                </a:ext>
              </a:extLst>
            </p:cNvPr>
            <p:cNvSpPr txBox="1"/>
            <p:nvPr/>
          </p:nvSpPr>
          <p:spPr>
            <a:xfrm>
              <a:off x="7002521" y="3124200"/>
              <a:ext cx="304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srgbClr val="292934"/>
                  </a:solidFill>
                  <a:latin typeface="Arial" panose="020B0604020202020204" pitchFamily="34" charset="0"/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B14BFC-7DFF-44DF-8E0D-7E6FEB77236E}"/>
                </a:ext>
              </a:extLst>
            </p:cNvPr>
            <p:cNvSpPr txBox="1"/>
            <p:nvPr/>
          </p:nvSpPr>
          <p:spPr>
            <a:xfrm>
              <a:off x="7231121" y="3733800"/>
              <a:ext cx="304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srgbClr val="292934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35C0AE-ED37-4244-B77F-7D762C783152}"/>
                </a:ext>
              </a:extLst>
            </p:cNvPr>
            <p:cNvSpPr txBox="1"/>
            <p:nvPr/>
          </p:nvSpPr>
          <p:spPr>
            <a:xfrm>
              <a:off x="8221721" y="1976735"/>
              <a:ext cx="304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srgbClr val="292934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A8047AF-D05F-46BC-AE81-B96854E17FDF}"/>
              </a:ext>
            </a:extLst>
          </p:cNvPr>
          <p:cNvSpPr txBox="1"/>
          <p:nvPr/>
        </p:nvSpPr>
        <p:spPr>
          <a:xfrm>
            <a:off x="4771853" y="2062439"/>
            <a:ext cx="385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292934"/>
                </a:solidFill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F9A97A33-9A02-45A8-B045-591E850574E8}"/>
              </a:ext>
            </a:extLst>
          </p:cNvPr>
          <p:cNvSpPr/>
          <p:nvPr/>
        </p:nvSpPr>
        <p:spPr>
          <a:xfrm rot="16200000">
            <a:off x="4780134" y="1975521"/>
            <a:ext cx="369332" cy="2094623"/>
          </a:xfrm>
          <a:prstGeom prst="rightBrace">
            <a:avLst>
              <a:gd name="adj1" fmla="val 147953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srgbClr val="292934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28F53D-ED0B-4853-B7CA-1B3B80B76810}"/>
              </a:ext>
            </a:extLst>
          </p:cNvPr>
          <p:cNvSpPr txBox="1"/>
          <p:nvPr/>
        </p:nvSpPr>
        <p:spPr>
          <a:xfrm>
            <a:off x="1309980" y="5680259"/>
            <a:ext cx="927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292934"/>
                </a:solidFill>
                <a:latin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rgbClr val="292934"/>
                </a:solidFill>
                <a:latin typeface="Arial" panose="020B0604020202020204" pitchFamily="34" charset="0"/>
              </a:rPr>
              <a:t>x,y,z</a:t>
            </a:r>
            <a:r>
              <a:rPr lang="en-US" sz="2800" dirty="0">
                <a:solidFill>
                  <a:srgbClr val="292934"/>
                </a:solidFill>
                <a:latin typeface="Arial" panose="020B0604020202020204" pitchFamily="34" charset="0"/>
              </a:rPr>
              <a:t>) projects to (</a:t>
            </a:r>
            <a:r>
              <a:rPr lang="en-US" sz="2800" dirty="0" err="1">
                <a:solidFill>
                  <a:srgbClr val="292934"/>
                </a:solidFill>
                <a:latin typeface="Arial" panose="020B0604020202020204" pitchFamily="34" charset="0"/>
              </a:rPr>
              <a:t>fx</a:t>
            </a:r>
            <a:r>
              <a:rPr lang="en-US" sz="2800" dirty="0">
                <a:solidFill>
                  <a:srgbClr val="292934"/>
                </a:solidFill>
                <a:latin typeface="Arial" panose="020B0604020202020204" pitchFamily="34" charset="0"/>
              </a:rPr>
              <a:t>/</a:t>
            </a:r>
            <a:r>
              <a:rPr lang="en-US" sz="2800" dirty="0" err="1">
                <a:solidFill>
                  <a:srgbClr val="292934"/>
                </a:solidFill>
                <a:latin typeface="Arial" panose="020B0604020202020204" pitchFamily="34" charset="0"/>
              </a:rPr>
              <a:t>z,fy</a:t>
            </a:r>
            <a:r>
              <a:rPr lang="en-US" sz="2800" dirty="0">
                <a:solidFill>
                  <a:srgbClr val="292934"/>
                </a:solidFill>
                <a:latin typeface="Arial" panose="020B0604020202020204" pitchFamily="34" charset="0"/>
              </a:rPr>
              <a:t>/z) via similar triangles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304FC9-9F98-4212-90A1-65E2019017DB}"/>
              </a:ext>
            </a:extLst>
          </p:cNvPr>
          <p:cNvSpPr txBox="1"/>
          <p:nvPr/>
        </p:nvSpPr>
        <p:spPr>
          <a:xfrm>
            <a:off x="1881404" y="6429541"/>
            <a:ext cx="6320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92934"/>
                </a:solidFill>
                <a:latin typeface="Arial" panose="020B0604020202020204" pitchFamily="34" charset="0"/>
              </a:rPr>
              <a:t>Source: L </a:t>
            </a:r>
            <a:r>
              <a:rPr lang="en-US" sz="1200" dirty="0" err="1">
                <a:solidFill>
                  <a:srgbClr val="292934"/>
                </a:solidFill>
                <a:latin typeface="Arial" panose="020B0604020202020204" pitchFamily="34" charset="0"/>
              </a:rPr>
              <a:t>Lazebnik</a:t>
            </a:r>
            <a:endParaRPr lang="en-US" sz="1200" dirty="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0F7DD-C8C7-4964-A4D0-1AF61EB1666D}"/>
              </a:ext>
            </a:extLst>
          </p:cNvPr>
          <p:cNvCxnSpPr>
            <a:cxnSpLocks/>
          </p:cNvCxnSpPr>
          <p:nvPr/>
        </p:nvCxnSpPr>
        <p:spPr>
          <a:xfrm>
            <a:off x="3733799" y="3301258"/>
            <a:ext cx="0" cy="389848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CE8C532-FC8F-41E5-BB91-43E831A1CF37}"/>
              </a:ext>
            </a:extLst>
          </p:cNvPr>
          <p:cNvGrpSpPr/>
          <p:nvPr/>
        </p:nvGrpSpPr>
        <p:grpSpPr>
          <a:xfrm>
            <a:off x="6045666" y="1948545"/>
            <a:ext cx="0" cy="2745490"/>
            <a:chOff x="4521666" y="1948545"/>
            <a:chExt cx="0" cy="274548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C3202F-334A-4640-8951-A404706B9352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66" y="1948545"/>
              <a:ext cx="0" cy="1162973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852A2B7-1442-4509-B022-C5BE88FDD414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66" y="3408269"/>
              <a:ext cx="0" cy="1285765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39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AF35-C94F-42A5-90FB-3037C87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Equation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9E8D4C-9D01-4ACD-B1C0-B5D7E43AAB64}"/>
              </a:ext>
            </a:extLst>
          </p:cNvPr>
          <p:cNvSpPr/>
          <p:nvPr/>
        </p:nvSpPr>
        <p:spPr>
          <a:xfrm>
            <a:off x="2133600" y="2034638"/>
            <a:ext cx="3581400" cy="251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scene3d>
            <a:camera prst="perspectiveContrastingRightFacing">
              <a:rot lat="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160" dirty="0">
              <a:solidFill>
                <a:srgbClr val="FFFFFF">
                  <a:lumMod val="95000"/>
                </a:srgbClr>
              </a:solidFill>
            </a:endParaRPr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C22F8E2C-7A47-4B73-A6F4-FCC462233316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3733800" y="2749138"/>
            <a:ext cx="318038" cy="1567316"/>
            <a:chOff x="5029200" y="2090284"/>
            <a:chExt cx="457200" cy="2253116"/>
          </a:xfrm>
          <a:scene3d>
            <a:camera prst="isometricOffAxis2Right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765B47-7623-4E46-93FB-B38AED576ED3}"/>
                </a:ext>
              </a:extLst>
            </p:cNvPr>
            <p:cNvSpPr/>
            <p:nvPr/>
          </p:nvSpPr>
          <p:spPr>
            <a:xfrm>
              <a:off x="5029200" y="2819400"/>
              <a:ext cx="457200" cy="152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160" dirty="0">
                <a:solidFill>
                  <a:srgbClr val="FFFFFF"/>
                </a:solidFill>
              </a:endParaRPr>
            </a:p>
          </p:txBody>
        </p:sp>
        <p:sp>
          <p:nvSpPr>
            <p:cNvPr id="7" name="Freeform 66">
              <a:extLst>
                <a:ext uri="{FF2B5EF4-FFF2-40B4-BE49-F238E27FC236}">
                  <a16:creationId xmlns:a16="http://schemas.microsoft.com/office/drawing/2014/main" id="{08D7CAFD-EF2F-454F-9D5E-CEFF696F5122}"/>
                </a:ext>
              </a:extLst>
            </p:cNvPr>
            <p:cNvSpPr/>
            <p:nvPr/>
          </p:nvSpPr>
          <p:spPr>
            <a:xfrm rot="21339833">
              <a:off x="5130616" y="209028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FFFFFF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05A3E4-67D1-4537-B37B-9A4167E697FF}"/>
                </a:ext>
              </a:extLst>
            </p:cNvPr>
            <p:cNvCxnSpPr>
              <a:stCxn id="6" idx="0"/>
              <a:endCxn id="7" idx="2"/>
            </p:cNvCxnSpPr>
            <p:nvPr/>
          </p:nvCxnSpPr>
          <p:spPr>
            <a:xfrm rot="5400000" flipH="1" flipV="1">
              <a:off x="5236615" y="2780833"/>
              <a:ext cx="59753" cy="173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4">
            <a:extLst>
              <a:ext uri="{FF2B5EF4-FFF2-40B4-BE49-F238E27FC236}">
                <a16:creationId xmlns:a16="http://schemas.microsoft.com/office/drawing/2014/main" id="{1545272A-A255-4B1A-A249-30C46A0F386A}"/>
              </a:ext>
            </a:extLst>
          </p:cNvPr>
          <p:cNvGrpSpPr/>
          <p:nvPr/>
        </p:nvGrpSpPr>
        <p:grpSpPr>
          <a:xfrm>
            <a:off x="7848601" y="2139539"/>
            <a:ext cx="464125" cy="2336242"/>
            <a:chOff x="7162800" y="1914134"/>
            <a:chExt cx="464125" cy="2336241"/>
          </a:xfrm>
        </p:grpSpPr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1986A556-37BE-4852-90B7-A915FF5274A5}"/>
                </a:ext>
              </a:extLst>
            </p:cNvPr>
            <p:cNvGrpSpPr/>
            <p:nvPr/>
          </p:nvGrpSpPr>
          <p:grpSpPr>
            <a:xfrm>
              <a:off x="7162800" y="2474025"/>
              <a:ext cx="464125" cy="1776350"/>
              <a:chOff x="6324600" y="2971800"/>
              <a:chExt cx="464125" cy="177635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052D8D6-0E17-4101-A2D4-6AA328450424}"/>
                  </a:ext>
                </a:extLst>
              </p:cNvPr>
              <p:cNvSpPr/>
              <p:nvPr/>
            </p:nvSpPr>
            <p:spPr>
              <a:xfrm>
                <a:off x="6324600" y="451955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768B0B-B16E-4E86-A440-624FA9D7B461}"/>
                  </a:ext>
                </a:extLst>
              </p:cNvPr>
              <p:cNvSpPr/>
              <p:nvPr/>
            </p:nvSpPr>
            <p:spPr>
              <a:xfrm>
                <a:off x="6324600" y="31242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49535C1-E932-4060-99A3-AF95EBD04BF7}"/>
                  </a:ext>
                </a:extLst>
              </p:cNvPr>
              <p:cNvSpPr/>
              <p:nvPr/>
            </p:nvSpPr>
            <p:spPr>
              <a:xfrm>
                <a:off x="6324600" y="297180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E8F0CE9-AACA-4F33-8594-8189FCE8DD01}"/>
                  </a:ext>
                </a:extLst>
              </p:cNvPr>
              <p:cNvCxnSpPr/>
              <p:nvPr/>
            </p:nvCxnSpPr>
            <p:spPr>
              <a:xfrm rot="10800000" flipV="1">
                <a:off x="6324600" y="3086100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39D9AEF-AA8F-46AB-B199-943F8F1234A7}"/>
                  </a:ext>
                </a:extLst>
              </p:cNvPr>
              <p:cNvCxnSpPr/>
              <p:nvPr/>
            </p:nvCxnSpPr>
            <p:spPr>
              <a:xfrm rot="10800000" flipV="1">
                <a:off x="6788725" y="3112325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reeform 70">
              <a:extLst>
                <a:ext uri="{FF2B5EF4-FFF2-40B4-BE49-F238E27FC236}">
                  <a16:creationId xmlns:a16="http://schemas.microsoft.com/office/drawing/2014/main" id="{89442282-6B3B-44FE-98BF-12DF1575CD92}"/>
                </a:ext>
              </a:extLst>
            </p:cNvPr>
            <p:cNvSpPr/>
            <p:nvPr/>
          </p:nvSpPr>
          <p:spPr>
            <a:xfrm rot="21339833">
              <a:off x="7250048" y="191413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FFFFFF"/>
                </a:solidFill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B8FB7915-028D-4DF6-AB33-8834197A51F9}"/>
              </a:ext>
            </a:extLst>
          </p:cNvPr>
          <p:cNvSpPr/>
          <p:nvPr/>
        </p:nvSpPr>
        <p:spPr bwMode="auto">
          <a:xfrm>
            <a:off x="5948840" y="3210942"/>
            <a:ext cx="161992" cy="16199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34"/>
              </a:solidFill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D388BB-06B0-49A4-A43B-EA449B7546B1}"/>
              </a:ext>
            </a:extLst>
          </p:cNvPr>
          <p:cNvSpPr/>
          <p:nvPr/>
        </p:nvSpPr>
        <p:spPr bwMode="auto">
          <a:xfrm>
            <a:off x="7767604" y="2897670"/>
            <a:ext cx="161992" cy="16199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34"/>
              </a:solidFill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3C5DBB-D357-4315-8F16-3E5D9EFD322E}"/>
              </a:ext>
            </a:extLst>
          </p:cNvPr>
          <p:cNvSpPr/>
          <p:nvPr/>
        </p:nvSpPr>
        <p:spPr bwMode="auto">
          <a:xfrm>
            <a:off x="3811301" y="3580665"/>
            <a:ext cx="161992" cy="161992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34"/>
              </a:solidFill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B0946B-46E8-48D0-8369-519A9CB7C61F}"/>
              </a:ext>
            </a:extLst>
          </p:cNvPr>
          <p:cNvSpPr txBox="1"/>
          <p:nvPr/>
        </p:nvSpPr>
        <p:spPr>
          <a:xfrm>
            <a:off x="3286636" y="3233661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292934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BC04B6-01A4-4677-813D-C4DF7417B610}"/>
              </a:ext>
            </a:extLst>
          </p:cNvPr>
          <p:cNvSpPr txBox="1"/>
          <p:nvPr/>
        </p:nvSpPr>
        <p:spPr>
          <a:xfrm>
            <a:off x="7164928" y="2338070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292934"/>
                </a:solidFill>
                <a:latin typeface="Arial" panose="020B0604020202020204" pitchFamily="34" charset="0"/>
              </a:rPr>
              <a:t>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F76918-48FB-43CB-8BA2-878F667EE55B}"/>
              </a:ext>
            </a:extLst>
          </p:cNvPr>
          <p:cNvCxnSpPr>
            <a:cxnSpLocks/>
          </p:cNvCxnSpPr>
          <p:nvPr/>
        </p:nvCxnSpPr>
        <p:spPr>
          <a:xfrm flipH="1">
            <a:off x="3880727" y="2978666"/>
            <a:ext cx="3886876" cy="7010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B18B42-4880-4F0E-BA35-77D86EFEF67D}"/>
              </a:ext>
            </a:extLst>
          </p:cNvPr>
          <p:cNvCxnSpPr>
            <a:cxnSpLocks/>
          </p:cNvCxnSpPr>
          <p:nvPr/>
        </p:nvCxnSpPr>
        <p:spPr>
          <a:xfrm flipH="1">
            <a:off x="3886202" y="3289823"/>
            <a:ext cx="3962399" cy="2287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BD3D7F-0240-4C4F-BFD5-9192F610B52D}"/>
              </a:ext>
            </a:extLst>
          </p:cNvPr>
          <p:cNvCxnSpPr>
            <a:cxnSpLocks/>
          </p:cNvCxnSpPr>
          <p:nvPr/>
        </p:nvCxnSpPr>
        <p:spPr>
          <a:xfrm flipV="1">
            <a:off x="3880726" y="3312693"/>
            <a:ext cx="0" cy="366978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77129D-1D3A-47EF-9CAD-0C5FA561FCA5}"/>
              </a:ext>
            </a:extLst>
          </p:cNvPr>
          <p:cNvCxnSpPr>
            <a:cxnSpLocks/>
          </p:cNvCxnSpPr>
          <p:nvPr/>
        </p:nvCxnSpPr>
        <p:spPr>
          <a:xfrm flipV="1">
            <a:off x="7848599" y="2928029"/>
            <a:ext cx="0" cy="366978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A98D29-59CE-4691-93C7-70D08F43D178}"/>
              </a:ext>
            </a:extLst>
          </p:cNvPr>
          <p:cNvSpPr txBox="1"/>
          <p:nvPr/>
        </p:nvSpPr>
        <p:spPr>
          <a:xfrm>
            <a:off x="4771853" y="2062439"/>
            <a:ext cx="385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292934"/>
                </a:solidFill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ECE2A8F-3B10-4D37-9A00-B21490B7C554}"/>
              </a:ext>
            </a:extLst>
          </p:cNvPr>
          <p:cNvSpPr/>
          <p:nvPr/>
        </p:nvSpPr>
        <p:spPr>
          <a:xfrm rot="16200000">
            <a:off x="4780134" y="1975521"/>
            <a:ext cx="369332" cy="2094623"/>
          </a:xfrm>
          <a:prstGeom prst="rightBrace">
            <a:avLst>
              <a:gd name="adj1" fmla="val 147953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srgbClr val="292934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30BD59-F325-46AA-91A4-D2F91881580C}"/>
              </a:ext>
            </a:extLst>
          </p:cNvPr>
          <p:cNvGrpSpPr/>
          <p:nvPr/>
        </p:nvGrpSpPr>
        <p:grpSpPr>
          <a:xfrm>
            <a:off x="8526521" y="1976735"/>
            <a:ext cx="1600200" cy="2341840"/>
            <a:chOff x="7002521" y="1976735"/>
            <a:chExt cx="1600200" cy="234184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C48D6D0-9014-4CFD-BFC9-0F138D2C480A}"/>
                </a:ext>
              </a:extLst>
            </p:cNvPr>
            <p:cNvCxnSpPr/>
            <p:nvPr/>
          </p:nvCxnSpPr>
          <p:spPr bwMode="auto">
            <a:xfrm flipH="1">
              <a:off x="7459721" y="34290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39B86C9-A646-4E0C-8874-48E98FE2513B}"/>
                </a:ext>
              </a:extLst>
            </p:cNvPr>
            <p:cNvCxnSpPr/>
            <p:nvPr/>
          </p:nvCxnSpPr>
          <p:spPr bwMode="auto">
            <a:xfrm flipV="1">
              <a:off x="8602721" y="2286000"/>
              <a:ext cx="0" cy="1143000"/>
            </a:xfrm>
            <a:prstGeom prst="straightConnector1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59B738-E7FD-4814-8F8B-69E8D4F1D89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12121" y="3429000"/>
              <a:ext cx="990600" cy="457200"/>
            </a:xfrm>
            <a:prstGeom prst="straightConnector1">
              <a:avLst/>
            </a:prstGeom>
            <a:solidFill>
              <a:schemeClr val="accent1"/>
            </a:solidFill>
            <a:ln w="5715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5789056-0CFD-4E1C-BAC9-2E84491829D9}"/>
                </a:ext>
              </a:extLst>
            </p:cNvPr>
            <p:cNvSpPr txBox="1"/>
            <p:nvPr/>
          </p:nvSpPr>
          <p:spPr>
            <a:xfrm>
              <a:off x="7002521" y="3124200"/>
              <a:ext cx="304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srgbClr val="292934"/>
                  </a:solidFill>
                  <a:latin typeface="Arial" panose="020B0604020202020204" pitchFamily="34" charset="0"/>
                </a:rPr>
                <a:t>z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640EBE-F1F6-4374-B7D1-DE402794BE97}"/>
                </a:ext>
              </a:extLst>
            </p:cNvPr>
            <p:cNvSpPr txBox="1"/>
            <p:nvPr/>
          </p:nvSpPr>
          <p:spPr>
            <a:xfrm>
              <a:off x="7231121" y="3733800"/>
              <a:ext cx="304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srgbClr val="292934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6CE4E2-DA85-4CCF-B2AE-E2B0EE6C6398}"/>
                </a:ext>
              </a:extLst>
            </p:cNvPr>
            <p:cNvSpPr txBox="1"/>
            <p:nvPr/>
          </p:nvSpPr>
          <p:spPr>
            <a:xfrm>
              <a:off x="8221721" y="1976735"/>
              <a:ext cx="304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srgbClr val="292934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BF60A6-C5C4-4BEB-B852-3DF4A771A78B}"/>
              </a:ext>
            </a:extLst>
          </p:cNvPr>
          <p:cNvGrpSpPr/>
          <p:nvPr/>
        </p:nvGrpSpPr>
        <p:grpSpPr>
          <a:xfrm>
            <a:off x="1422185" y="4479600"/>
            <a:ext cx="9312674" cy="1205438"/>
            <a:chOff x="-101815" y="4638265"/>
            <a:chExt cx="9312674" cy="120543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CBD214-81EB-439F-9BBD-1263EBAF0301}"/>
                </a:ext>
              </a:extLst>
            </p:cNvPr>
            <p:cNvSpPr txBox="1"/>
            <p:nvPr/>
          </p:nvSpPr>
          <p:spPr>
            <a:xfrm>
              <a:off x="-66859" y="4638265"/>
              <a:ext cx="9277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292934"/>
                  </a:solidFill>
                  <a:latin typeface="Arial" panose="020B0604020202020204" pitchFamily="34" charset="0"/>
                </a:rPr>
                <a:t>(</a:t>
              </a:r>
              <a:r>
                <a:rPr lang="en-US" sz="3200" dirty="0" err="1">
                  <a:solidFill>
                    <a:srgbClr val="292934"/>
                  </a:solidFill>
                  <a:latin typeface="Arial" panose="020B0604020202020204" pitchFamily="34" charset="0"/>
                </a:rPr>
                <a:t>x,y,z</a:t>
              </a:r>
              <a:r>
                <a:rPr lang="en-US" sz="3200" dirty="0">
                  <a:solidFill>
                    <a:srgbClr val="292934"/>
                  </a:solidFill>
                  <a:latin typeface="Arial" panose="020B0604020202020204" pitchFamily="34" charset="0"/>
                </a:rPr>
                <a:t>) </a:t>
              </a:r>
              <a:r>
                <a:rPr lang="en-US" sz="3200" dirty="0">
                  <a:solidFill>
                    <a:srgbClr val="292934"/>
                  </a:solidFill>
                  <a:cs typeface="Calibri" panose="020F0502020204030204" pitchFamily="34" charset="0"/>
                </a:rPr>
                <a:t>→</a:t>
              </a:r>
              <a:r>
                <a:rPr lang="en-US" sz="3200" dirty="0">
                  <a:solidFill>
                    <a:srgbClr val="292934"/>
                  </a:solidFill>
                  <a:latin typeface="Arial" panose="020B0604020202020204" pitchFamily="34" charset="0"/>
                </a:rPr>
                <a:t> (</a:t>
              </a:r>
              <a:r>
                <a:rPr lang="en-US" sz="3200" dirty="0" err="1">
                  <a:solidFill>
                    <a:srgbClr val="292934"/>
                  </a:solidFill>
                  <a:latin typeface="Arial" panose="020B0604020202020204" pitchFamily="34" charset="0"/>
                </a:rPr>
                <a:t>fx</a:t>
              </a:r>
              <a:r>
                <a:rPr lang="en-US" sz="3200" dirty="0">
                  <a:solidFill>
                    <a:srgbClr val="292934"/>
                  </a:solidFill>
                  <a:latin typeface="Arial" panose="020B0604020202020204" pitchFamily="34" charset="0"/>
                </a:rPr>
                <a:t>/</a:t>
              </a:r>
              <a:r>
                <a:rPr lang="en-US" sz="3200" dirty="0" err="1">
                  <a:solidFill>
                    <a:srgbClr val="292934"/>
                  </a:solidFill>
                  <a:latin typeface="Arial" panose="020B0604020202020204" pitchFamily="34" charset="0"/>
                </a:rPr>
                <a:t>z,fy</a:t>
              </a:r>
              <a:r>
                <a:rPr lang="en-US" sz="3200" dirty="0">
                  <a:solidFill>
                    <a:srgbClr val="292934"/>
                  </a:solidFill>
                  <a:latin typeface="Arial" panose="020B0604020202020204" pitchFamily="34" charset="0"/>
                </a:rPr>
                <a:t>/z)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144894-B8B0-4719-8C8B-A6D10FA6AFFB}"/>
                </a:ext>
              </a:extLst>
            </p:cNvPr>
            <p:cNvSpPr txBox="1"/>
            <p:nvPr/>
          </p:nvSpPr>
          <p:spPr>
            <a:xfrm>
              <a:off x="-101815" y="5258929"/>
              <a:ext cx="9277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292934"/>
                  </a:solidFill>
                  <a:latin typeface="Arial" panose="020B0604020202020204" pitchFamily="34" charset="0"/>
                </a:rPr>
                <a:t>is this linear?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11147A6-7A0D-405D-A994-180496A14C1A}"/>
              </a:ext>
            </a:extLst>
          </p:cNvPr>
          <p:cNvSpPr txBox="1"/>
          <p:nvPr/>
        </p:nvSpPr>
        <p:spPr>
          <a:xfrm>
            <a:off x="1373253" y="5612726"/>
            <a:ext cx="9277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292934"/>
                </a:solidFill>
                <a:latin typeface="Arial" panose="020B0604020202020204" pitchFamily="34" charset="0"/>
              </a:rPr>
              <a:t>Nope: </a:t>
            </a:r>
            <a:r>
              <a:rPr lang="en-US" sz="3200" dirty="0">
                <a:solidFill>
                  <a:srgbClr val="292934"/>
                </a:solidFill>
                <a:latin typeface="Arial" panose="020B0604020202020204" pitchFamily="34" charset="0"/>
              </a:rPr>
              <a:t>division by z is non-linear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292934"/>
                </a:solidFill>
                <a:latin typeface="Arial" panose="020B0604020202020204" pitchFamily="34" charset="0"/>
              </a:rPr>
              <a:t>(and risks division by 0)</a:t>
            </a:r>
            <a:endParaRPr lang="en-US" sz="3200" b="1" dirty="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9D4ED8-E22C-491F-A916-D708C3CB9521}"/>
              </a:ext>
            </a:extLst>
          </p:cNvPr>
          <p:cNvSpPr txBox="1"/>
          <p:nvPr/>
        </p:nvSpPr>
        <p:spPr>
          <a:xfrm>
            <a:off x="720609" y="6486759"/>
            <a:ext cx="6320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92934"/>
                </a:solidFill>
                <a:latin typeface="Arial" panose="020B0604020202020204" pitchFamily="34" charset="0"/>
              </a:rPr>
              <a:t>Adapted from S. Seitz slide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00A995-4A68-4137-BB99-C82868743858}"/>
              </a:ext>
            </a:extLst>
          </p:cNvPr>
          <p:cNvGrpSpPr/>
          <p:nvPr/>
        </p:nvGrpSpPr>
        <p:grpSpPr>
          <a:xfrm>
            <a:off x="6045666" y="1948545"/>
            <a:ext cx="0" cy="2745490"/>
            <a:chOff x="4521666" y="1948545"/>
            <a:chExt cx="0" cy="274548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CC66AC0-00BC-42B7-AAAF-5DDA1347F506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66" y="1948545"/>
              <a:ext cx="0" cy="1162973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41E1B8-F5E4-4BF2-9B31-33405B1E4AEB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66" y="3408269"/>
              <a:ext cx="0" cy="1285765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B5F2059-CFCF-4D3D-B42C-3323937F8A14}"/>
              </a:ext>
            </a:extLst>
          </p:cNvPr>
          <p:cNvSpPr txBox="1"/>
          <p:nvPr/>
        </p:nvSpPr>
        <p:spPr>
          <a:xfrm>
            <a:off x="6097098" y="3258953"/>
            <a:ext cx="539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292934"/>
                </a:solidFill>
                <a:latin typeface="Arial" panose="020B0604020202020204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82577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BAE1-25EE-4B69-A22C-ECC2E7D2F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45720"/>
            <a:ext cx="9576619" cy="1325563"/>
          </a:xfrm>
        </p:spPr>
        <p:txBody>
          <a:bodyPr/>
          <a:lstStyle/>
          <a:p>
            <a:r>
              <a:rPr lang="en-US" dirty="0"/>
              <a:t>Homogeneous Coordinates (2D)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C84CD-D3E1-4C22-817B-FB7E9357BE44}"/>
              </a:ext>
            </a:extLst>
          </p:cNvPr>
          <p:cNvSpPr txBox="1"/>
          <p:nvPr/>
        </p:nvSpPr>
        <p:spPr>
          <a:xfrm>
            <a:off x="1881404" y="6429541"/>
            <a:ext cx="6320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92934"/>
                </a:solidFill>
                <a:latin typeface="Arial" panose="020B0604020202020204" pitchFamily="34" charset="0"/>
              </a:rPr>
              <a:t>Adapted from M. Hebert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824FB-544D-4CFA-BF5D-45C75022AA4D}"/>
              </a:ext>
            </a:extLst>
          </p:cNvPr>
          <p:cNvSpPr txBox="1"/>
          <p:nvPr/>
        </p:nvSpPr>
        <p:spPr>
          <a:xfrm>
            <a:off x="1457141" y="1311258"/>
            <a:ext cx="9277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292934"/>
                </a:solidFill>
                <a:latin typeface="Arial" panose="020B0604020202020204" pitchFamily="34" charset="0"/>
              </a:rPr>
              <a:t>Trick: add a dimension!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292934"/>
                </a:solidFill>
                <a:latin typeface="Arial" panose="020B0604020202020204" pitchFamily="34" charset="0"/>
              </a:rPr>
              <a:t>This also clears up lots of nasty special cases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876BB-D354-4D64-83A5-C76877B7EBF6}"/>
              </a:ext>
            </a:extLst>
          </p:cNvPr>
          <p:cNvSpPr txBox="1"/>
          <p:nvPr/>
        </p:nvSpPr>
        <p:spPr>
          <a:xfrm>
            <a:off x="3500480" y="5483189"/>
            <a:ext cx="5443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292934"/>
                </a:solidFill>
                <a:latin typeface="Arial" panose="020B0604020202020204" pitchFamily="34" charset="0"/>
              </a:rPr>
              <a:t>What if w = 0?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F14DC3-3196-45B0-AE62-CC19BCFB6372}"/>
              </a:ext>
            </a:extLst>
          </p:cNvPr>
          <p:cNvGrpSpPr/>
          <p:nvPr/>
        </p:nvGrpSpPr>
        <p:grpSpPr>
          <a:xfrm>
            <a:off x="1758957" y="2492276"/>
            <a:ext cx="1860793" cy="2135706"/>
            <a:chOff x="234956" y="2492276"/>
            <a:chExt cx="1860793" cy="2135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A89CB3-BEFB-4F06-A73F-E295C951E672}"/>
                </a:ext>
              </a:extLst>
            </p:cNvPr>
            <p:cNvSpPr txBox="1"/>
            <p:nvPr/>
          </p:nvSpPr>
          <p:spPr>
            <a:xfrm>
              <a:off x="234956" y="2492276"/>
              <a:ext cx="18607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rgbClr val="292934"/>
                  </a:solidFill>
                  <a:latin typeface="Arial" panose="020B0604020202020204" pitchFamily="34" charset="0"/>
                </a:rPr>
                <a:t>Physical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rgbClr val="292934"/>
                  </a:solidFill>
                  <a:latin typeface="Arial" panose="020B0604020202020204" pitchFamily="34" charset="0"/>
                </a:rPr>
                <a:t>Point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A4B5483-FCAD-42D6-BEF7-7F2E760CFD07}"/>
                    </a:ext>
                  </a:extLst>
                </p:cNvPr>
                <p:cNvSpPr txBox="1"/>
                <p:nvPr/>
              </p:nvSpPr>
              <p:spPr>
                <a:xfrm>
                  <a:off x="758798" y="3598533"/>
                  <a:ext cx="813107" cy="1029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rgbClr val="2929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40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4000" i="1">
                                      <a:solidFill>
                                        <a:srgbClr val="2929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4000" i="1">
                                      <a:solidFill>
                                        <a:srgbClr val="2929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4000" dirty="0">
                    <a:solidFill>
                      <a:srgbClr val="292934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A4B5483-FCAD-42D6-BEF7-7F2E760CF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798" y="3598533"/>
                  <a:ext cx="813108" cy="10294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5B5F8D-956C-4312-92B0-70A69805FBF7}"/>
              </a:ext>
            </a:extLst>
          </p:cNvPr>
          <p:cNvGrpSpPr/>
          <p:nvPr/>
        </p:nvGrpSpPr>
        <p:grpSpPr>
          <a:xfrm>
            <a:off x="3550835" y="2492277"/>
            <a:ext cx="3689530" cy="2839367"/>
            <a:chOff x="2026834" y="2492276"/>
            <a:chExt cx="3689529" cy="283936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5F59A6E-6B10-4F80-AAAB-CB1B715AF79A}"/>
                </a:ext>
              </a:extLst>
            </p:cNvPr>
            <p:cNvGrpSpPr/>
            <p:nvPr/>
          </p:nvGrpSpPr>
          <p:grpSpPr>
            <a:xfrm>
              <a:off x="3100674" y="2492276"/>
              <a:ext cx="2615689" cy="2462399"/>
              <a:chOff x="3100674" y="2492276"/>
              <a:chExt cx="2615689" cy="246239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DF9C3C-D81C-4A2E-BB82-B00FCCE6448E}"/>
                  </a:ext>
                </a:extLst>
              </p:cNvPr>
              <p:cNvSpPr txBox="1"/>
              <p:nvPr/>
            </p:nvSpPr>
            <p:spPr>
              <a:xfrm>
                <a:off x="3100674" y="2492276"/>
                <a:ext cx="2615689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>
                    <a:solidFill>
                      <a:srgbClr val="292934"/>
                    </a:solidFill>
                    <a:latin typeface="Arial" panose="020B0604020202020204" pitchFamily="34" charset="0"/>
                  </a:rPr>
                  <a:t>Homogeneous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>
                    <a:solidFill>
                      <a:srgbClr val="292934"/>
                    </a:solidFill>
                    <a:latin typeface="Arial" panose="020B0604020202020204" pitchFamily="34" charset="0"/>
                  </a:rPr>
                  <a:t>Point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57FD02B-28C4-4B93-9304-28E47C9FCA55}"/>
                      </a:ext>
                    </a:extLst>
                  </p:cNvPr>
                  <p:cNvSpPr txBox="1"/>
                  <p:nvPr/>
                </p:nvSpPr>
                <p:spPr>
                  <a:xfrm>
                    <a:off x="3943680" y="3429000"/>
                    <a:ext cx="929678" cy="15256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rgbClr val="2929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4000" i="1">
                                      <a:solidFill>
                                        <a:srgbClr val="2929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40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40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4000" dirty="0">
                      <a:solidFill>
                        <a:srgbClr val="292934"/>
                      </a:solidFill>
                      <a:latin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57FD02B-28C4-4B93-9304-28E47C9FCA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3680" y="3429000"/>
                    <a:ext cx="929677" cy="15256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D58CC9-F6E2-413C-B4BE-B0255561FE33}"/>
                </a:ext>
              </a:extLst>
            </p:cNvPr>
            <p:cNvGrpSpPr/>
            <p:nvPr/>
          </p:nvGrpSpPr>
          <p:grpSpPr>
            <a:xfrm>
              <a:off x="2026834" y="4114033"/>
              <a:ext cx="1461919" cy="1217612"/>
              <a:chOff x="1926850" y="4114033"/>
              <a:chExt cx="1461919" cy="121761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A6340B0-7F31-485A-9B01-230C756FB6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5748" y="4114033"/>
                <a:ext cx="1124123" cy="0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CCD2FF-565D-42B4-929C-E02BEB88280C}"/>
                  </a:ext>
                </a:extLst>
              </p:cNvPr>
              <p:cNvSpPr txBox="1"/>
              <p:nvPr/>
            </p:nvSpPr>
            <p:spPr>
              <a:xfrm>
                <a:off x="1926850" y="4377538"/>
                <a:ext cx="146191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 err="1">
                    <a:solidFill>
                      <a:srgbClr val="292934"/>
                    </a:solidFill>
                    <a:latin typeface="Arial" panose="020B0604020202020204" pitchFamily="34" charset="0"/>
                  </a:rPr>
                  <a:t>Concat</a:t>
                </a:r>
                <a:endParaRPr lang="en-US" sz="2800" dirty="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>
                    <a:solidFill>
                      <a:srgbClr val="292934"/>
                    </a:solidFill>
                    <a:latin typeface="Arial" panose="020B0604020202020204" pitchFamily="34" charset="0"/>
                  </a:rPr>
                  <a:t>w=1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68C54A-588A-474A-B0B5-399EEAD7B5CA}"/>
              </a:ext>
            </a:extLst>
          </p:cNvPr>
          <p:cNvGrpSpPr/>
          <p:nvPr/>
        </p:nvGrpSpPr>
        <p:grpSpPr>
          <a:xfrm>
            <a:off x="6847964" y="2492276"/>
            <a:ext cx="3585082" cy="2839368"/>
            <a:chOff x="5323963" y="2492276"/>
            <a:chExt cx="3585081" cy="283936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7D6429E-526E-4A3D-9BBF-17B589E1A2B1}"/>
                </a:ext>
              </a:extLst>
            </p:cNvPr>
            <p:cNvGrpSpPr/>
            <p:nvPr/>
          </p:nvGrpSpPr>
          <p:grpSpPr>
            <a:xfrm>
              <a:off x="5323963" y="4114033"/>
              <a:ext cx="1461919" cy="1217612"/>
              <a:chOff x="5401290" y="4114033"/>
              <a:chExt cx="1461919" cy="121761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22BE653-0FA0-40F3-AC9A-1951AAC13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0188" y="4114033"/>
                <a:ext cx="1124123" cy="0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95DE33-61AD-4BAA-AF86-3E596F5145D8}"/>
                  </a:ext>
                </a:extLst>
              </p:cNvPr>
              <p:cNvSpPr txBox="1"/>
              <p:nvPr/>
            </p:nvSpPr>
            <p:spPr>
              <a:xfrm>
                <a:off x="5401290" y="4377538"/>
                <a:ext cx="146191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>
                    <a:solidFill>
                      <a:srgbClr val="292934"/>
                    </a:solidFill>
                    <a:latin typeface="Arial" panose="020B0604020202020204" pitchFamily="34" charset="0"/>
                  </a:rPr>
                  <a:t>Divide by w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D2944B-0176-43F7-9ED3-C7FD358695DE}"/>
                </a:ext>
              </a:extLst>
            </p:cNvPr>
            <p:cNvGrpSpPr/>
            <p:nvPr/>
          </p:nvGrpSpPr>
          <p:grpSpPr>
            <a:xfrm>
              <a:off x="7048251" y="2492276"/>
              <a:ext cx="1860793" cy="2323263"/>
              <a:chOff x="7048251" y="2492276"/>
              <a:chExt cx="1860793" cy="2323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A8F41D4-CA08-4CBF-AF7C-374643269172}"/>
                      </a:ext>
                    </a:extLst>
                  </p:cNvPr>
                  <p:cNvSpPr txBox="1"/>
                  <p:nvPr/>
                </p:nvSpPr>
                <p:spPr>
                  <a:xfrm>
                    <a:off x="7236489" y="3644513"/>
                    <a:ext cx="1484315" cy="1171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rgbClr val="2929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4000" i="1">
                                      <a:solidFill>
                                        <a:srgbClr val="2929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40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40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40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40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4000" i="1">
                                        <a:solidFill>
                                          <a:srgbClr val="2929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4000" dirty="0">
                      <a:solidFill>
                        <a:srgbClr val="292934"/>
                      </a:solidFill>
                      <a:latin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A8F41D4-CA08-4CBF-AF7C-3746432691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6489" y="3644513"/>
                    <a:ext cx="1484316" cy="11710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EAD2DE-FFE6-4EF2-AF48-14FB12256B60}"/>
                  </a:ext>
                </a:extLst>
              </p:cNvPr>
              <p:cNvSpPr txBox="1"/>
              <p:nvPr/>
            </p:nvSpPr>
            <p:spPr>
              <a:xfrm>
                <a:off x="7048251" y="2492276"/>
                <a:ext cx="186079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>
                    <a:solidFill>
                      <a:srgbClr val="292934"/>
                    </a:solidFill>
                    <a:latin typeface="Arial" panose="020B0604020202020204" pitchFamily="34" charset="0"/>
                  </a:rPr>
                  <a:t>Physical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>
                    <a:solidFill>
                      <a:srgbClr val="292934"/>
                    </a:solidFill>
                    <a:latin typeface="Arial" panose="020B0604020202020204" pitchFamily="34" charset="0"/>
                  </a:rPr>
                  <a:t>Point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369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AE7F-4D85-4063-98EA-1A9343CC0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Homogeneous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A75FBA-9766-49EE-8D70-58F2278BA278}"/>
              </a:ext>
            </a:extLst>
          </p:cNvPr>
          <p:cNvSpPr txBox="1"/>
          <p:nvPr/>
        </p:nvSpPr>
        <p:spPr>
          <a:xfrm>
            <a:off x="2744598" y="1547054"/>
            <a:ext cx="670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292934"/>
                </a:solidFill>
                <a:latin typeface="Arial" panose="020B0604020202020204" pitchFamily="34" charset="0"/>
              </a:rPr>
              <a:t>General equation of 2D line: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2D999-44DA-4F12-AD0E-7673FF825584}"/>
                  </a:ext>
                </a:extLst>
              </p:cNvPr>
              <p:cNvSpPr txBox="1"/>
              <p:nvPr/>
            </p:nvSpPr>
            <p:spPr>
              <a:xfrm>
                <a:off x="4221061" y="2319556"/>
                <a:ext cx="371505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400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sz="400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000" dirty="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2D999-44DA-4F12-AD0E-7673FF825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061" y="2319555"/>
                <a:ext cx="371505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4B0C911-D455-45F6-9E69-2961E9E77A76}"/>
              </a:ext>
            </a:extLst>
          </p:cNvPr>
          <p:cNvSpPr txBox="1"/>
          <p:nvPr/>
        </p:nvSpPr>
        <p:spPr>
          <a:xfrm>
            <a:off x="2813108" y="3136612"/>
            <a:ext cx="670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292934"/>
                </a:solidFill>
                <a:latin typeface="Arial" panose="020B0604020202020204" pitchFamily="34" charset="0"/>
              </a:rPr>
              <a:t>Homogeneous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E0996A-0640-4D6B-9537-97661664B007}"/>
                  </a:ext>
                </a:extLst>
              </p:cNvPr>
              <p:cNvSpPr txBox="1"/>
              <p:nvPr/>
            </p:nvSpPr>
            <p:spPr>
              <a:xfrm>
                <a:off x="2653072" y="3922892"/>
                <a:ext cx="6947030" cy="1538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400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=0,    </m:t>
                      </m:r>
                      <m:r>
                        <a:rPr lang="en-US" sz="4000" b="1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400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solidFill>
                                    <a:srgbClr val="2929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1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400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solidFill>
                                    <a:srgbClr val="2929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i="1">
                                    <a:solidFill>
                                      <a:srgbClr val="29293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E0996A-0640-4D6B-9537-97661664B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071" y="3922891"/>
                <a:ext cx="6962547" cy="1596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2A0E6CB-197E-4D68-8670-56A409B497D9}"/>
              </a:ext>
            </a:extLst>
          </p:cNvPr>
          <p:cNvSpPr txBox="1"/>
          <p:nvPr/>
        </p:nvSpPr>
        <p:spPr>
          <a:xfrm>
            <a:off x="1881404" y="6429541"/>
            <a:ext cx="6320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92934"/>
                </a:solidFill>
                <a:latin typeface="Arial" panose="020B0604020202020204" pitchFamily="34" charset="0"/>
              </a:rPr>
              <a:t>Slide from M. Hebert</a:t>
            </a:r>
          </a:p>
        </p:txBody>
      </p:sp>
    </p:spTree>
    <p:extLst>
      <p:ext uri="{BB962C8B-B14F-4D97-AF65-F5344CB8AC3E}">
        <p14:creationId xmlns:p14="http://schemas.microsoft.com/office/powerpoint/2010/main" val="1424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Homogeneous coordinates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Conversion</a:t>
            </a:r>
          </a:p>
          <a:p>
            <a:pPr eaLnBrk="1" hangingPunct="1">
              <a:buFont typeface="Arial" charset="0"/>
              <a:buNone/>
            </a:pPr>
            <a:endParaRPr lang="en-US" sz="3600"/>
          </a:p>
        </p:txBody>
      </p:sp>
      <p:sp>
        <p:nvSpPr>
          <p:cNvPr id="46084" name="Rectangle 22"/>
          <p:cNvSpPr>
            <a:spLocks noChangeArrowheads="1"/>
          </p:cNvSpPr>
          <p:nvPr/>
        </p:nvSpPr>
        <p:spPr bwMode="auto">
          <a:xfrm>
            <a:off x="2971800" y="1905000"/>
            <a:ext cx="708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87" indent="-342887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Converting to </a:t>
            </a:r>
            <a:r>
              <a:rPr lang="en-US" sz="2400" i="1">
                <a:solidFill>
                  <a:prstClr val="black"/>
                </a:solidFill>
                <a:latin typeface="Arial" panose="020B0604020202020204" pitchFamily="34" charset="0"/>
              </a:rPr>
              <a:t>homogeneous</a:t>
            </a: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 coordinates</a:t>
            </a:r>
          </a:p>
        </p:txBody>
      </p:sp>
      <p:sp>
        <p:nvSpPr>
          <p:cNvPr id="46085" name="Text Box 32"/>
          <p:cNvSpPr txBox="1">
            <a:spLocks noChangeArrowheads="1"/>
          </p:cNvSpPr>
          <p:nvPr/>
        </p:nvSpPr>
        <p:spPr bwMode="auto">
          <a:xfrm>
            <a:off x="3035822" y="3717925"/>
            <a:ext cx="265008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homogeneous image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coordinates</a:t>
            </a:r>
          </a:p>
        </p:txBody>
      </p:sp>
      <p:sp>
        <p:nvSpPr>
          <p:cNvPr id="46086" name="Text Box 33"/>
          <p:cNvSpPr txBox="1">
            <a:spLocks noChangeArrowheads="1"/>
          </p:cNvSpPr>
          <p:nvPr/>
        </p:nvSpPr>
        <p:spPr bwMode="auto">
          <a:xfrm>
            <a:off x="6617291" y="3706813"/>
            <a:ext cx="26356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homogeneous scene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</a:rPr>
              <a:t>coordinates</a:t>
            </a:r>
          </a:p>
        </p:txBody>
      </p:sp>
      <p:sp>
        <p:nvSpPr>
          <p:cNvPr id="46087" name="Rectangle 34"/>
          <p:cNvSpPr>
            <a:spLocks noChangeArrowheads="1"/>
          </p:cNvSpPr>
          <p:nvPr/>
        </p:nvSpPr>
        <p:spPr bwMode="auto">
          <a:xfrm>
            <a:off x="2895600" y="47244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87" indent="-342887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Converting </a:t>
            </a:r>
            <a:r>
              <a:rPr lang="en-US" sz="2400" i="1">
                <a:solidFill>
                  <a:prstClr val="black"/>
                </a:solidFill>
                <a:latin typeface="Arial" panose="020B0604020202020204" pitchFamily="34" charset="0"/>
              </a:rPr>
              <a:t>from</a:t>
            </a: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 homogeneous coordinates</a:t>
            </a:r>
          </a:p>
        </p:txBody>
      </p:sp>
      <p:pic>
        <p:nvPicPr>
          <p:cNvPr id="46088" name="Picture 3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0401" y="2566989"/>
            <a:ext cx="1843088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9" name="Picture 3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78139" y="5380038"/>
            <a:ext cx="26225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0" name="Picture 4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9850" y="5235577"/>
            <a:ext cx="327660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1" name="Picture 43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34176" y="2414589"/>
            <a:ext cx="2112964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32175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9386-508C-4429-8D1E-EF2676D5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Homogeneous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C1A4D-A30E-46B4-988B-1A9E26313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(3D) and points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2D → 3D)</a:t>
            </a:r>
            <a:r>
              <a:rPr lang="en-US" dirty="0"/>
              <a:t> are now the same dimension.</a:t>
            </a:r>
          </a:p>
          <a:p>
            <a:r>
              <a:rPr lang="en-US" dirty="0"/>
              <a:t>Use the </a:t>
            </a:r>
            <a:r>
              <a:rPr lang="en-US" i="1" dirty="0"/>
              <a:t>cross</a:t>
            </a:r>
            <a:r>
              <a:rPr lang="en-US" dirty="0"/>
              <a:t> (x) and </a:t>
            </a:r>
            <a:r>
              <a:rPr lang="en-US" i="1" dirty="0"/>
              <a:t>dot product </a:t>
            </a:r>
            <a:r>
              <a:rPr lang="en-US" dirty="0"/>
              <a:t>for:</a:t>
            </a:r>
          </a:p>
          <a:p>
            <a:pPr lvl="1"/>
            <a:r>
              <a:rPr lang="en-US" dirty="0"/>
              <a:t>Intersection of lines </a:t>
            </a:r>
            <a:r>
              <a:rPr lang="en-US" b="1" dirty="0"/>
              <a:t>l</a:t>
            </a:r>
            <a:r>
              <a:rPr lang="en-US" dirty="0"/>
              <a:t> and </a:t>
            </a:r>
            <a:r>
              <a:rPr lang="en-US" b="1" dirty="0"/>
              <a:t>m</a:t>
            </a:r>
            <a:r>
              <a:rPr lang="en-US" dirty="0"/>
              <a:t>: </a:t>
            </a:r>
            <a:r>
              <a:rPr lang="en-US" b="1" dirty="0"/>
              <a:t>l</a:t>
            </a:r>
            <a:r>
              <a:rPr lang="en-US" dirty="0"/>
              <a:t> x </a:t>
            </a:r>
            <a:r>
              <a:rPr lang="en-US" b="1" dirty="0"/>
              <a:t>m</a:t>
            </a:r>
            <a:endParaRPr lang="en-US" b="1" baseline="-25000" dirty="0"/>
          </a:p>
          <a:p>
            <a:pPr lvl="1"/>
            <a:r>
              <a:rPr lang="en-US" dirty="0"/>
              <a:t>Line through two points </a:t>
            </a:r>
            <a:r>
              <a:rPr lang="en-US" b="1" dirty="0"/>
              <a:t>p</a:t>
            </a:r>
            <a:r>
              <a:rPr lang="en-US" dirty="0"/>
              <a:t> and </a:t>
            </a:r>
            <a:r>
              <a:rPr lang="en-US" b="1" dirty="0"/>
              <a:t>q</a:t>
            </a:r>
            <a:r>
              <a:rPr lang="en-US" dirty="0"/>
              <a:t>: </a:t>
            </a:r>
            <a:r>
              <a:rPr lang="en-US" b="1" dirty="0"/>
              <a:t>p</a:t>
            </a:r>
            <a:r>
              <a:rPr lang="en-US" dirty="0"/>
              <a:t> x </a:t>
            </a:r>
            <a:r>
              <a:rPr lang="en-US" b="1" dirty="0"/>
              <a:t>q</a:t>
            </a:r>
          </a:p>
          <a:p>
            <a:pPr lvl="1"/>
            <a:r>
              <a:rPr lang="en-US" dirty="0"/>
              <a:t>Point </a:t>
            </a:r>
            <a:r>
              <a:rPr lang="en-US" b="1" dirty="0"/>
              <a:t>p</a:t>
            </a:r>
            <a:r>
              <a:rPr lang="en-US" dirty="0"/>
              <a:t> on line </a:t>
            </a:r>
            <a:r>
              <a:rPr lang="en-US" b="1" dirty="0"/>
              <a:t>l</a:t>
            </a:r>
            <a:r>
              <a:rPr lang="en-US" dirty="0"/>
              <a:t>: </a:t>
            </a:r>
            <a:r>
              <a:rPr lang="en-US" b="1" dirty="0" err="1"/>
              <a:t>l</a:t>
            </a:r>
            <a:r>
              <a:rPr lang="en-US" baseline="30000" dirty="0" err="1"/>
              <a:t>T</a:t>
            </a:r>
            <a:r>
              <a:rPr lang="en-US" b="1" dirty="0" err="1"/>
              <a:t>p</a:t>
            </a:r>
            <a:endParaRPr lang="en-US" b="1" dirty="0"/>
          </a:p>
          <a:p>
            <a:r>
              <a:rPr lang="en-US" dirty="0"/>
              <a:t>Parallel lines, vertical lines become easy (compared to y=</a:t>
            </a:r>
            <a:r>
              <a:rPr lang="en-US" dirty="0" err="1"/>
              <a:t>mx+b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719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Pinhole camera</a:t>
            </a:r>
          </a:p>
        </p:txBody>
      </p:sp>
      <p:sp>
        <p:nvSpPr>
          <p:cNvPr id="25603" name="TextBox 30"/>
          <p:cNvSpPr txBox="1">
            <a:spLocks noChangeArrowheads="1"/>
          </p:cNvSpPr>
          <p:nvPr/>
        </p:nvSpPr>
        <p:spPr bwMode="auto">
          <a:xfrm>
            <a:off x="44245" y="6526553"/>
            <a:ext cx="16078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</a:rPr>
              <a:t>Figure from Forsyth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133600"/>
            <a:ext cx="80772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2590800" y="1676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2590800" y="1752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4953000" y="1752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3048000" y="1143001"/>
            <a:ext cx="269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6189406" y="693003"/>
            <a:ext cx="351089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</a:rPr>
              <a:t>f = focal length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</a:rPr>
              <a:t>c = center of the camera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5181600" y="2971801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08EF63-C5CD-4749-B01E-DB8ED3DF8781}"/>
              </a:ext>
            </a:extLst>
          </p:cNvPr>
          <p:cNvSpPr/>
          <p:nvPr/>
        </p:nvSpPr>
        <p:spPr>
          <a:xfrm>
            <a:off x="2327938" y="4830763"/>
            <a:ext cx="84655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Pinhole model:</a:t>
            </a:r>
          </a:p>
          <a:p>
            <a:pPr lvl="1"/>
            <a:r>
              <a:rPr lang="en-US" altLang="en-US" sz="2400" dirty="0"/>
              <a:t>Captures </a:t>
            </a:r>
            <a:r>
              <a:rPr lang="en-US" altLang="en-US" sz="2400" b="1" dirty="0"/>
              <a:t>pencil of rays</a:t>
            </a:r>
            <a:r>
              <a:rPr lang="en-US" altLang="en-US" sz="2400" dirty="0"/>
              <a:t> – all rays through a single point</a:t>
            </a:r>
          </a:p>
          <a:p>
            <a:pPr lvl="1"/>
            <a:r>
              <a:rPr lang="en-US" altLang="en-US" sz="2400" dirty="0"/>
              <a:t>The point is called </a:t>
            </a:r>
            <a:r>
              <a:rPr lang="en-US" altLang="en-US" sz="2400" b="1" dirty="0"/>
              <a:t>Center of Projection (COP)</a:t>
            </a:r>
          </a:p>
          <a:p>
            <a:pPr lvl="1"/>
            <a:r>
              <a:rPr lang="en-US" altLang="en-US" sz="2400" dirty="0"/>
              <a:t>The image is formed on the </a:t>
            </a:r>
            <a:r>
              <a:rPr lang="en-US" altLang="en-US" sz="2400" b="1" dirty="0"/>
              <a:t>Image Plane</a:t>
            </a:r>
          </a:p>
          <a:p>
            <a:pPr lvl="1"/>
            <a:r>
              <a:rPr lang="en-US" altLang="en-US" sz="2400" b="1" dirty="0"/>
              <a:t>Effective focal length</a:t>
            </a:r>
            <a:r>
              <a:rPr lang="en-US" altLang="en-US" sz="2400" b="1" i="1" dirty="0"/>
              <a:t> f</a:t>
            </a:r>
            <a:r>
              <a:rPr lang="en-US" altLang="en-US" sz="2400" dirty="0"/>
              <a:t> is distance from COP to Image Plane</a:t>
            </a:r>
          </a:p>
        </p:txBody>
      </p:sp>
    </p:spTree>
    <p:extLst>
      <p:ext uri="{BB962C8B-B14F-4D97-AF65-F5344CB8AC3E}">
        <p14:creationId xmlns:p14="http://schemas.microsoft.com/office/powerpoint/2010/main" val="16404454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Camera matrix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382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67">
            <a:extLst>
              <a:ext uri="{FF2B5EF4-FFF2-40B4-BE49-F238E27FC236}">
                <a16:creationId xmlns:a16="http://schemas.microsoft.com/office/drawing/2014/main" id="{D8FE1B4D-815C-4173-ABEF-7AFCD0B7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camera as a coordinate transformation</a:t>
            </a:r>
            <a:endParaRPr dirty="0"/>
          </a:p>
        </p:txBody>
      </p:sp>
      <p:sp>
        <p:nvSpPr>
          <p:cNvPr id="16" name="A camera is a mapping between…">
            <a:extLst>
              <a:ext uri="{FF2B5EF4-FFF2-40B4-BE49-F238E27FC236}">
                <a16:creationId xmlns:a16="http://schemas.microsoft.com/office/drawing/2014/main" id="{BB2365F3-1724-4167-8C44-9EC670C98948}"/>
              </a:ext>
            </a:extLst>
          </p:cNvPr>
          <p:cNvSpPr txBox="1"/>
          <p:nvPr/>
        </p:nvSpPr>
        <p:spPr>
          <a:xfrm>
            <a:off x="713591" y="2250485"/>
            <a:ext cx="3570901" cy="3026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 camera is a mapping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from: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rPr>
              <a:t>3D world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to: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rPr>
              <a:t>2D image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15DAE4-6477-4F64-8FBF-B6340FC4B0D8}"/>
              </a:ext>
            </a:extLst>
          </p:cNvPr>
          <p:cNvGrpSpPr/>
          <p:nvPr/>
        </p:nvGrpSpPr>
        <p:grpSpPr>
          <a:xfrm>
            <a:off x="4593155" y="1579968"/>
            <a:ext cx="7272294" cy="4395079"/>
            <a:chOff x="4135955" y="1186268"/>
            <a:chExt cx="7272294" cy="4395079"/>
          </a:xfrm>
        </p:grpSpPr>
        <p:sp>
          <p:nvSpPr>
            <p:cNvPr id="6" name="Square">
              <a:extLst>
                <a:ext uri="{FF2B5EF4-FFF2-40B4-BE49-F238E27FC236}">
                  <a16:creationId xmlns:a16="http://schemas.microsoft.com/office/drawing/2014/main" id="{79DA3B47-0582-4B66-80AE-8F9F849F3D0C}"/>
                </a:ext>
              </a:extLst>
            </p:cNvPr>
            <p:cNvSpPr/>
            <p:nvPr/>
          </p:nvSpPr>
          <p:spPr>
            <a:xfrm rot="21026125">
              <a:off x="5611913" y="2929853"/>
              <a:ext cx="1339454" cy="1339454"/>
            </a:xfrm>
            <a:prstGeom prst="rect">
              <a:avLst/>
            </a:prstGeom>
            <a:gradFill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/>
            </a:gra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878CA636-F9DD-4447-9BAC-58C535B92CB3}"/>
                </a:ext>
              </a:extLst>
            </p:cNvPr>
            <p:cNvSpPr/>
            <p:nvPr/>
          </p:nvSpPr>
          <p:spPr>
            <a:xfrm>
              <a:off x="8567639" y="2929853"/>
              <a:ext cx="1339454" cy="1339454"/>
            </a:xfrm>
            <a:prstGeom prst="rect">
              <a:avLst/>
            </a:prstGeom>
            <a:gradFill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/>
            </a:gra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2C09E922-1838-4A0A-918D-0A29D988D13F}"/>
                </a:ext>
              </a:extLst>
            </p:cNvPr>
            <p:cNvSpPr/>
            <p:nvPr/>
          </p:nvSpPr>
          <p:spPr>
            <a:xfrm>
              <a:off x="6157845" y="3343182"/>
              <a:ext cx="515481" cy="515481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4BA32595-5E5E-4E92-8024-DC686BF57796}"/>
                </a:ext>
              </a:extLst>
            </p:cNvPr>
            <p:cNvSpPr/>
            <p:nvPr/>
          </p:nvSpPr>
          <p:spPr>
            <a:xfrm>
              <a:off x="8684946" y="3531927"/>
              <a:ext cx="515481" cy="515481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2" name="3D object">
              <a:extLst>
                <a:ext uri="{FF2B5EF4-FFF2-40B4-BE49-F238E27FC236}">
                  <a16:creationId xmlns:a16="http://schemas.microsoft.com/office/drawing/2014/main" id="{27BB5278-94BD-4A88-BAAC-B80EE6D9B1AA}"/>
                </a:ext>
              </a:extLst>
            </p:cNvPr>
            <p:cNvSpPr txBox="1"/>
            <p:nvPr/>
          </p:nvSpPr>
          <p:spPr>
            <a:xfrm>
              <a:off x="5867861" y="1250954"/>
              <a:ext cx="1259961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3D object</a:t>
              </a:r>
            </a:p>
          </p:txBody>
        </p:sp>
        <p:pic>
          <p:nvPicPr>
            <p:cNvPr id="15" name="pasted-image.tif" descr="pasted-image.tif">
              <a:extLst>
                <a:ext uri="{FF2B5EF4-FFF2-40B4-BE49-F238E27FC236}">
                  <a16:creationId xmlns:a16="http://schemas.microsoft.com/office/drawing/2014/main" id="{2FCB3EFF-A8B6-4ADD-A044-99C185183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4052" y="1186268"/>
              <a:ext cx="714582" cy="670517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5747AAE-1B76-450B-BBF7-0485FCA50649}"/>
                </a:ext>
              </a:extLst>
            </p:cNvPr>
            <p:cNvCxnSpPr>
              <a:cxnSpLocks/>
            </p:cNvCxnSpPr>
            <p:nvPr/>
          </p:nvCxnSpPr>
          <p:spPr>
            <a:xfrm>
              <a:off x="7901327" y="1960134"/>
              <a:ext cx="710251" cy="7102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3D object">
              <a:extLst>
                <a:ext uri="{FF2B5EF4-FFF2-40B4-BE49-F238E27FC236}">
                  <a16:creationId xmlns:a16="http://schemas.microsoft.com/office/drawing/2014/main" id="{71CD313A-EC5A-4CAB-98A5-6ED525269DC0}"/>
                </a:ext>
              </a:extLst>
            </p:cNvPr>
            <p:cNvSpPr txBox="1"/>
            <p:nvPr/>
          </p:nvSpPr>
          <p:spPr>
            <a:xfrm>
              <a:off x="10174577" y="3477005"/>
              <a:ext cx="12336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</a:t>
              </a: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" name="3D object">
              <a:extLst>
                <a:ext uri="{FF2B5EF4-FFF2-40B4-BE49-F238E27FC236}">
                  <a16:creationId xmlns:a16="http://schemas.microsoft.com/office/drawing/2014/main" id="{DD5FDE14-BC08-4580-9A17-578285E4748F}"/>
                </a:ext>
              </a:extLst>
            </p:cNvPr>
            <p:cNvSpPr txBox="1"/>
            <p:nvPr/>
          </p:nvSpPr>
          <p:spPr>
            <a:xfrm>
              <a:off x="4135955" y="3477005"/>
              <a:ext cx="12336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</a:t>
              </a: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CAB599-7296-45A7-806E-37BDD9D62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4053" y="3599580"/>
              <a:ext cx="9961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3D object">
              <a:extLst>
                <a:ext uri="{FF2B5EF4-FFF2-40B4-BE49-F238E27FC236}">
                  <a16:creationId xmlns:a16="http://schemas.microsoft.com/office/drawing/2014/main" id="{34406E78-00AB-4E35-BCE6-0B99224F38B2}"/>
                </a:ext>
              </a:extLst>
            </p:cNvPr>
            <p:cNvSpPr txBox="1"/>
            <p:nvPr/>
          </p:nvSpPr>
          <p:spPr>
            <a:xfrm>
              <a:off x="6568517" y="4770548"/>
              <a:ext cx="2467173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</a:t>
              </a: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to 2D transform</a:t>
              </a: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(image warping)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6" name="3D object">
              <a:extLst>
                <a:ext uri="{FF2B5EF4-FFF2-40B4-BE49-F238E27FC236}">
                  <a16:creationId xmlns:a16="http://schemas.microsoft.com/office/drawing/2014/main" id="{E070D30C-ABC5-474A-82CC-4608F4371081}"/>
                </a:ext>
              </a:extLst>
            </p:cNvPr>
            <p:cNvSpPr txBox="1"/>
            <p:nvPr/>
          </p:nvSpPr>
          <p:spPr>
            <a:xfrm>
              <a:off x="8504864" y="1554734"/>
              <a:ext cx="2467173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3</a:t>
              </a: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to 2D transform</a:t>
              </a: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(camera)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60626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67">
            <a:extLst>
              <a:ext uri="{FF2B5EF4-FFF2-40B4-BE49-F238E27FC236}">
                <a16:creationId xmlns:a16="http://schemas.microsoft.com/office/drawing/2014/main" id="{D8FE1B4D-815C-4173-ABEF-7AFCD0B7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camera as a coordinate transformation</a:t>
            </a:r>
            <a:endParaRPr dirty="0"/>
          </a:p>
        </p:txBody>
      </p:sp>
      <p:pic>
        <p:nvPicPr>
          <p:cNvPr id="17" name="latex-image-5.pdf" descr="latex-image-5.pdf">
            <a:extLst>
              <a:ext uri="{FF2B5EF4-FFF2-40B4-BE49-F238E27FC236}">
                <a16:creationId xmlns:a16="http://schemas.microsoft.com/office/drawing/2014/main" id="{F4213BDD-DFBF-4E83-BD0D-0BE58280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767" y="2764198"/>
            <a:ext cx="4799401" cy="922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amera…">
            <a:extLst>
              <a:ext uri="{FF2B5EF4-FFF2-40B4-BE49-F238E27FC236}">
                <a16:creationId xmlns:a16="http://schemas.microsoft.com/office/drawing/2014/main" id="{B62845A3-19C8-4B64-A7E5-8DF5034B4498}"/>
              </a:ext>
            </a:extLst>
          </p:cNvPr>
          <p:cNvSpPr txBox="1"/>
          <p:nvPr/>
        </p:nvSpPr>
        <p:spPr>
          <a:xfrm>
            <a:off x="8538467" y="4051540"/>
            <a:ext cx="98482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matrix</a:t>
            </a:r>
          </a:p>
        </p:txBody>
      </p:sp>
      <p:sp>
        <p:nvSpPr>
          <p:cNvPr id="19" name="3D world point">
            <a:extLst>
              <a:ext uri="{FF2B5EF4-FFF2-40B4-BE49-F238E27FC236}">
                <a16:creationId xmlns:a16="http://schemas.microsoft.com/office/drawing/2014/main" id="{E2DE58B2-5E15-46E7-A29E-4CAD150C961A}"/>
              </a:ext>
            </a:extLst>
          </p:cNvPr>
          <p:cNvSpPr txBox="1"/>
          <p:nvPr/>
        </p:nvSpPr>
        <p:spPr>
          <a:xfrm>
            <a:off x="9725189" y="4051540"/>
            <a:ext cx="121297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3D world point</a:t>
            </a:r>
          </a:p>
        </p:txBody>
      </p:sp>
      <p:sp>
        <p:nvSpPr>
          <p:cNvPr id="23" name="2D image point">
            <a:extLst>
              <a:ext uri="{FF2B5EF4-FFF2-40B4-BE49-F238E27FC236}">
                <a16:creationId xmlns:a16="http://schemas.microsoft.com/office/drawing/2014/main" id="{BB01AD80-1AEC-4A8A-99B7-4B71137F903B}"/>
              </a:ext>
            </a:extLst>
          </p:cNvPr>
          <p:cNvSpPr txBox="1"/>
          <p:nvPr/>
        </p:nvSpPr>
        <p:spPr>
          <a:xfrm>
            <a:off x="5588082" y="4051541"/>
            <a:ext cx="1623710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2D image point</a:t>
            </a:r>
          </a:p>
        </p:txBody>
      </p:sp>
      <p:sp>
        <p:nvSpPr>
          <p:cNvPr id="24" name="What do you think the dimensions are?">
            <a:extLst>
              <a:ext uri="{FF2B5EF4-FFF2-40B4-BE49-F238E27FC236}">
                <a16:creationId xmlns:a16="http://schemas.microsoft.com/office/drawing/2014/main" id="{EE9D720E-8F9F-43E7-8703-758592BB22A8}"/>
              </a:ext>
            </a:extLst>
          </p:cNvPr>
          <p:cNvSpPr txBox="1"/>
          <p:nvPr/>
        </p:nvSpPr>
        <p:spPr>
          <a:xfrm>
            <a:off x="5883893" y="5686225"/>
            <a:ext cx="530914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What are the dimensions of each variable?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sp>
        <p:nvSpPr>
          <p:cNvPr id="29" name="A camera is a mapping between…">
            <a:extLst>
              <a:ext uri="{FF2B5EF4-FFF2-40B4-BE49-F238E27FC236}">
                <a16:creationId xmlns:a16="http://schemas.microsoft.com/office/drawing/2014/main" id="{0FB058EC-D9D8-43BC-898F-EA586E697740}"/>
              </a:ext>
            </a:extLst>
          </p:cNvPr>
          <p:cNvSpPr txBox="1"/>
          <p:nvPr/>
        </p:nvSpPr>
        <p:spPr>
          <a:xfrm>
            <a:off x="713591" y="2250485"/>
            <a:ext cx="3570901" cy="3026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 camera is a mapping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from: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rPr>
              <a:t>3D world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to: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rPr>
              <a:t>2D image</a:t>
            </a:r>
          </a:p>
        </p:txBody>
      </p:sp>
      <p:sp>
        <p:nvSpPr>
          <p:cNvPr id="9" name="What do you think the dimensions are?">
            <a:extLst>
              <a:ext uri="{FF2B5EF4-FFF2-40B4-BE49-F238E27FC236}">
                <a16:creationId xmlns:a16="http://schemas.microsoft.com/office/drawing/2014/main" id="{FB5EE928-E298-47D5-B46D-70B2924BF3BA}"/>
              </a:ext>
            </a:extLst>
          </p:cNvPr>
          <p:cNvSpPr txBox="1"/>
          <p:nvPr/>
        </p:nvSpPr>
        <p:spPr>
          <a:xfrm>
            <a:off x="6858396" y="1516771"/>
            <a:ext cx="336015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homogeneous coordinates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9F3CCB-9DCD-41C5-9540-075691157B40}"/>
              </a:ext>
            </a:extLst>
          </p:cNvPr>
          <p:cNvCxnSpPr>
            <a:cxnSpLocks/>
          </p:cNvCxnSpPr>
          <p:nvPr/>
        </p:nvCxnSpPr>
        <p:spPr>
          <a:xfrm flipH="1">
            <a:off x="6591498" y="2012110"/>
            <a:ext cx="533796" cy="7012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B14A45-C078-43C5-AC48-862F02DACD6C}"/>
              </a:ext>
            </a:extLst>
          </p:cNvPr>
          <p:cNvCxnSpPr>
            <a:cxnSpLocks/>
          </p:cNvCxnSpPr>
          <p:nvPr/>
        </p:nvCxnSpPr>
        <p:spPr>
          <a:xfrm>
            <a:off x="9824650" y="1959774"/>
            <a:ext cx="533796" cy="7012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7271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67">
            <a:extLst>
              <a:ext uri="{FF2B5EF4-FFF2-40B4-BE49-F238E27FC236}">
                <a16:creationId xmlns:a16="http://schemas.microsoft.com/office/drawing/2014/main" id="{D8FE1B4D-815C-4173-ABEF-7AFCD0B7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camera as a coordinate transformation</a:t>
            </a:r>
            <a:endParaRPr dirty="0"/>
          </a:p>
        </p:txBody>
      </p:sp>
      <p:pic>
        <p:nvPicPr>
          <p:cNvPr id="12" name="latex-image-5.pdf" descr="latex-image-5.pdf">
            <a:extLst>
              <a:ext uri="{FF2B5EF4-FFF2-40B4-BE49-F238E27FC236}">
                <a16:creationId xmlns:a16="http://schemas.microsoft.com/office/drawing/2014/main" id="{A0411CD3-F2E2-4762-8D4E-0F48EDA7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956" y="1673129"/>
            <a:ext cx="3296088" cy="633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atex-image-14.pdf" descr="latex-image-14.pdf">
            <a:extLst>
              <a:ext uri="{FF2B5EF4-FFF2-40B4-BE49-F238E27FC236}">
                <a16:creationId xmlns:a16="http://schemas.microsoft.com/office/drawing/2014/main" id="{47D793A5-9B89-488E-944F-48A3D447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38" y="2773165"/>
            <a:ext cx="7440524" cy="20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homogeneous…">
            <a:extLst>
              <a:ext uri="{FF2B5EF4-FFF2-40B4-BE49-F238E27FC236}">
                <a16:creationId xmlns:a16="http://schemas.microsoft.com/office/drawing/2014/main" id="{FFF8ACFB-5A54-42CE-B3AA-3C21C615E1D3}"/>
              </a:ext>
            </a:extLst>
          </p:cNvPr>
          <p:cNvSpPr txBox="1"/>
          <p:nvPr/>
        </p:nvSpPr>
        <p:spPr>
          <a:xfrm>
            <a:off x="8113109" y="4879665"/>
            <a:ext cx="229498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homogeneous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world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coordinates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4 x 1</a:t>
            </a:r>
          </a:p>
        </p:txBody>
      </p:sp>
      <p:sp>
        <p:nvSpPr>
          <p:cNvPr id="16" name="homogeneous…">
            <a:extLst>
              <a:ext uri="{FF2B5EF4-FFF2-40B4-BE49-F238E27FC236}">
                <a16:creationId xmlns:a16="http://schemas.microsoft.com/office/drawing/2014/main" id="{CC87C405-8FB9-482C-98D3-EB27CDA0A066}"/>
              </a:ext>
            </a:extLst>
          </p:cNvPr>
          <p:cNvSpPr txBox="1"/>
          <p:nvPr/>
        </p:nvSpPr>
        <p:spPr>
          <a:xfrm>
            <a:off x="1276286" y="4879666"/>
            <a:ext cx="3260570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homogeneous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coordinates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 x 1</a:t>
            </a:r>
          </a:p>
        </p:txBody>
      </p:sp>
      <p:sp>
        <p:nvSpPr>
          <p:cNvPr id="20" name="Camera…">
            <a:extLst>
              <a:ext uri="{FF2B5EF4-FFF2-40B4-BE49-F238E27FC236}">
                <a16:creationId xmlns:a16="http://schemas.microsoft.com/office/drawing/2014/main" id="{490C29E8-1EA2-421B-AB71-550DB5F4743A}"/>
              </a:ext>
            </a:extLst>
          </p:cNvPr>
          <p:cNvSpPr txBox="1"/>
          <p:nvPr/>
        </p:nvSpPr>
        <p:spPr>
          <a:xfrm>
            <a:off x="5734621" y="4879665"/>
            <a:ext cx="984822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matrix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 x 4</a:t>
            </a:r>
          </a:p>
        </p:txBody>
      </p:sp>
    </p:spTree>
    <p:extLst>
      <p:ext uri="{BB962C8B-B14F-4D97-AF65-F5344CB8AC3E}">
        <p14:creationId xmlns:p14="http://schemas.microsoft.com/office/powerpoint/2010/main" val="697766551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pinhole camera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8494483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3848100" y="1875821"/>
            <a:ext cx="4646383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3756660" y="2704931"/>
            <a:ext cx="4737823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7742980" y="2692936"/>
            <a:ext cx="1594446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3EC8DBF-29BD-4F8D-B8FD-7AB05071B6C6}"/>
              </a:ext>
            </a:extLst>
          </p:cNvPr>
          <p:cNvCxnSpPr>
            <a:cxnSpLocks/>
            <a:stCxn id="137" idx="0"/>
          </p:cNvCxnSpPr>
          <p:nvPr/>
        </p:nvCxnSpPr>
        <p:spPr>
          <a:xfrm flipV="1">
            <a:off x="5771261" y="3896166"/>
            <a:ext cx="930815" cy="14901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Put a photosensor in front of object">
            <a:extLst>
              <a:ext uri="{FF2B5EF4-FFF2-40B4-BE49-F238E27FC236}">
                <a16:creationId xmlns:a16="http://schemas.microsoft.com/office/drawing/2014/main" id="{2EB65908-AB4A-4CA9-A8DB-240AA49C120D}"/>
              </a:ext>
            </a:extLst>
          </p:cNvPr>
          <p:cNvSpPr txBox="1"/>
          <p:nvPr/>
        </p:nvSpPr>
        <p:spPr>
          <a:xfrm>
            <a:off x="5026890" y="5386299"/>
            <a:ext cx="148874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camera center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7235853" y="1263650"/>
            <a:ext cx="26087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39" name="Put a photosensor in front of object">
            <a:extLst>
              <a:ext uri="{FF2B5EF4-FFF2-40B4-BE49-F238E27FC236}">
                <a16:creationId xmlns:a16="http://schemas.microsoft.com/office/drawing/2014/main" id="{FB2E6A3A-F7ED-4D5A-A6B5-5B473ED66829}"/>
              </a:ext>
            </a:extLst>
          </p:cNvPr>
          <p:cNvSpPr txBox="1"/>
          <p:nvPr/>
        </p:nvSpPr>
        <p:spPr>
          <a:xfrm>
            <a:off x="6625802" y="5879592"/>
            <a:ext cx="22260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 =1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912EE60-04D0-4482-ACBF-FA0458AFBAB5}"/>
              </a:ext>
            </a:extLst>
          </p:cNvPr>
          <p:cNvCxnSpPr>
            <a:cxnSpLocks/>
          </p:cNvCxnSpPr>
          <p:nvPr/>
        </p:nvCxnSpPr>
        <p:spPr>
          <a:xfrm>
            <a:off x="6983217" y="5704114"/>
            <a:ext cx="151126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(rearranged) pinhole camera</a:t>
            </a:r>
            <a:endParaRPr dirty="0"/>
          </a:p>
        </p:txBody>
      </p:sp>
      <p:pic>
        <p:nvPicPr>
          <p:cNvPr id="37" name="pasted-image.tif" descr="pasted-image.tif">
            <a:extLst>
              <a:ext uri="{FF2B5EF4-FFF2-40B4-BE49-F238E27FC236}">
                <a16:creationId xmlns:a16="http://schemas.microsoft.com/office/drawing/2014/main" id="{18838C6D-BD45-4EE9-9A41-34CDCF65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39" y="1799101"/>
            <a:ext cx="3187439" cy="3655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Put a photosensor in front of object">
            <a:extLst>
              <a:ext uri="{FF2B5EF4-FFF2-40B4-BE49-F238E27FC236}">
                <a16:creationId xmlns:a16="http://schemas.microsoft.com/office/drawing/2014/main" id="{993FA7F9-BACA-42F7-9A6C-2886BDD43ADD}"/>
              </a:ext>
            </a:extLst>
          </p:cNvPr>
          <p:cNvSpPr txBox="1"/>
          <p:nvPr/>
        </p:nvSpPr>
        <p:spPr>
          <a:xfrm>
            <a:off x="0" y="3219834"/>
            <a:ext cx="20820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real-world object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8CCFEE-9807-4691-B85B-F6B4DE77B8DD}"/>
              </a:ext>
            </a:extLst>
          </p:cNvPr>
          <p:cNvGrpSpPr/>
          <p:nvPr/>
        </p:nvGrpSpPr>
        <p:grpSpPr>
          <a:xfrm>
            <a:off x="6853677" y="1796433"/>
            <a:ext cx="91440" cy="3657600"/>
            <a:chOff x="8293100" y="2546350"/>
            <a:chExt cx="127000" cy="3429000"/>
          </a:xfrm>
          <a:solidFill>
            <a:schemeClr val="tx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81DB8C5-95B1-431A-BCA8-ED75BE308ABA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EFBCB9-940C-484B-A905-22501656118C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B6925F-E6DF-4FF7-8AD7-D7E45B2CE660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5365B2-2465-4EC1-A4E6-8CF35BD36F8B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B91099C-EDEF-4934-BC2D-AA5C97C71A1C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F9958D-ACBE-4C02-8E47-BA725092839F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B37333-E4A2-40E1-AB57-429E71254E21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BB0037-C5FB-48EF-B65A-0FF674F77F45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6FD3591-7308-451B-A957-E819792AC16D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F963583-D0E1-4B58-843C-4119DF89379E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0DB841E-FB78-4F17-8736-31059D582ED8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ED5D85-D14E-4918-AA56-359CB324497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1C8007-0571-4187-BD5D-03D4D821E5F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582E694-DC6A-4EF5-8429-C3EE9CEAFB67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00656-7525-4B26-BE50-C74ABAE6EA4A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55750B9-6C68-4385-A3B3-3564D7C39164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42B657C-F35F-4E51-920B-27CC8DEF71A0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9148E2-0D12-4647-AC11-CE297DBBD26A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9B1A2E-0D2C-4A82-9B7F-1965794CBB71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81FE26E-5031-4D2F-857C-2F4F5EFE5A5E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A11BA44-B601-4DB9-BF0B-0BFC29F46A1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B6884DD-ABEA-475F-B898-E77994BA4E01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2D41A4B-DB7C-4D41-8629-52BDB6504965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1F3CB06-662F-4E1D-AFFB-293EAA56F65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3270EB5-BA53-4419-B42E-B97FAC78F949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0638EEC-ABA8-4F3E-8EC8-1F0C3483BDC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53C122-D9B7-4048-9197-717155AD6B48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0930649-18B1-42FC-A513-E32CC7A26BB3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91B654-4024-49A6-9869-DAD6A28E0F2A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5CC51-72D6-4334-97A2-1057835D6C82}"/>
              </a:ext>
            </a:extLst>
          </p:cNvPr>
          <p:cNvGrpSpPr/>
          <p:nvPr/>
        </p:nvGrpSpPr>
        <p:grpSpPr>
          <a:xfrm>
            <a:off x="8494483" y="1796433"/>
            <a:ext cx="91440" cy="3657600"/>
            <a:chOff x="8293100" y="2546350"/>
            <a:chExt cx="127000" cy="3429000"/>
          </a:xfrm>
          <a:solidFill>
            <a:schemeClr val="bg1">
              <a:lumMod val="65000"/>
              <a:alpha val="2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14061-F022-422D-9543-553FFE808FB1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1873DA7-6955-408A-BC68-CDFDDA6BC049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927B5EC-C432-426C-84D6-23F924E64B9B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F774AF-D79D-4DF6-A728-5655199E7EB9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6560416-B4CB-450B-BCDA-8A5BE10676DB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88000E9-31DB-414B-888C-24C0D58FD22E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148A717-6F1E-4EF1-9FCB-7C8E25F7E509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5DAEDB-7161-4391-A724-DC1954288891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089B24-19DE-4470-872E-9BFB4CFB93B3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D5F033B-8B21-44AD-9D4B-2B171A89EBA3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4541EBB-23C9-4654-8D98-7AAB0AB363F9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CFB1480-454E-44BA-9956-F87797EF98F1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6EF8EF4-6354-4E72-8954-FFC4A28B11D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BACB7CF-2544-48D9-8E05-7D331E5CF6C5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748B1A1-2773-45A0-9815-42904B38DD3E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CD9AFA-CA89-4D5D-9566-8272BAF8370C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D1072E-6A14-4CFB-86E0-1820DB9767F2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48578C2-E4AA-49DD-96CE-9A3F7AA6484E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FBB6A76-20AB-4EE4-9782-8285B45DCC57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B30ECC6-E762-4C24-88DA-246A3E036BFB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896481B-2C68-4143-952D-20EB67C44CAC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4BF2C7AD-1765-43BE-935E-DF1C5930E06F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575E2BD-7AB2-44B3-B6E6-1F68EE8D1876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715857F-B723-4500-A944-0EFAB3D80FF8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1F290DC-773C-4E4D-95EC-1FAF6D54210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2BD6AE-4017-4222-BE68-5A5527B856C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08B10BC-4A0D-4B74-A2DF-2DF5E5D4CBF8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257E61-C8C9-4B57-9A08-4168316C5B21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774C8B-101E-4E48-9B06-E2446739E4CE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BE66D8-94F8-4C01-BF5F-FCA708328C18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" name="Line">
            <a:extLst>
              <a:ext uri="{FF2B5EF4-FFF2-40B4-BE49-F238E27FC236}">
                <a16:creationId xmlns:a16="http://schemas.microsoft.com/office/drawing/2014/main" id="{7FFA969E-967C-4CDF-988B-D9CA29946DDB}"/>
              </a:ext>
            </a:extLst>
          </p:cNvPr>
          <p:cNvSpPr/>
          <p:nvPr/>
        </p:nvSpPr>
        <p:spPr>
          <a:xfrm>
            <a:off x="3848100" y="1875821"/>
            <a:ext cx="4646383" cy="264376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">
            <a:extLst>
              <a:ext uri="{FF2B5EF4-FFF2-40B4-BE49-F238E27FC236}">
                <a16:creationId xmlns:a16="http://schemas.microsoft.com/office/drawing/2014/main" id="{41F7EF4C-7DFA-465F-99D0-3E28A4B69460}"/>
              </a:ext>
            </a:extLst>
          </p:cNvPr>
          <p:cNvSpPr/>
          <p:nvPr/>
        </p:nvSpPr>
        <p:spPr>
          <a:xfrm flipV="1">
            <a:off x="3756660" y="2704931"/>
            <a:ext cx="4737823" cy="275598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4" name="pasted-image.tif" descr="pasted-image.tif">
            <a:extLst>
              <a:ext uri="{FF2B5EF4-FFF2-40B4-BE49-F238E27FC236}">
                <a16:creationId xmlns:a16="http://schemas.microsoft.com/office/drawing/2014/main" id="{48D28DD6-7C45-4323-8700-81912C26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flipH="1" flipV="1">
            <a:off x="7742980" y="2692936"/>
            <a:ext cx="1594446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ut a photosensor in front of object">
            <a:extLst>
              <a:ext uri="{FF2B5EF4-FFF2-40B4-BE49-F238E27FC236}">
                <a16:creationId xmlns:a16="http://schemas.microsoft.com/office/drawing/2014/main" id="{E462618E-785C-4BAD-ABBD-CF7AD8530034}"/>
              </a:ext>
            </a:extLst>
          </p:cNvPr>
          <p:cNvSpPr txBox="1"/>
          <p:nvPr/>
        </p:nvSpPr>
        <p:spPr>
          <a:xfrm>
            <a:off x="4162449" y="1225479"/>
            <a:ext cx="26087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DE8BD6-FC99-4674-BCCB-F8F514C55516}"/>
              </a:ext>
            </a:extLst>
          </p:cNvPr>
          <p:cNvGrpSpPr/>
          <p:nvPr/>
        </p:nvGrpSpPr>
        <p:grpSpPr>
          <a:xfrm>
            <a:off x="5421079" y="1803319"/>
            <a:ext cx="91440" cy="3657600"/>
            <a:chOff x="8293100" y="2546350"/>
            <a:chExt cx="127000" cy="3429000"/>
          </a:xfrm>
          <a:solidFill>
            <a:schemeClr val="bg1">
              <a:lumMod val="65000"/>
            </a:schemeClr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E2B2DE4-775E-4B1D-9280-B20B1BB0ACE9}"/>
                </a:ext>
              </a:extLst>
            </p:cNvPr>
            <p:cNvSpPr/>
            <p:nvPr/>
          </p:nvSpPr>
          <p:spPr>
            <a:xfrm>
              <a:off x="8293100" y="2546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AA44B6-BAA6-4833-B71A-40B969212F9B}"/>
                </a:ext>
              </a:extLst>
            </p:cNvPr>
            <p:cNvSpPr/>
            <p:nvPr/>
          </p:nvSpPr>
          <p:spPr>
            <a:xfrm>
              <a:off x="8293100" y="2673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96B77D9-B3E8-4FF4-A3DD-6E51CE065A55}"/>
                </a:ext>
              </a:extLst>
            </p:cNvPr>
            <p:cNvSpPr/>
            <p:nvPr/>
          </p:nvSpPr>
          <p:spPr>
            <a:xfrm>
              <a:off x="8293100" y="2800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A3259AF-5AFD-4D10-B270-FD18AA508038}"/>
                </a:ext>
              </a:extLst>
            </p:cNvPr>
            <p:cNvSpPr/>
            <p:nvPr/>
          </p:nvSpPr>
          <p:spPr>
            <a:xfrm>
              <a:off x="8293100" y="2927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0539D34-4C9C-4ADC-A53A-D910551BAE83}"/>
                </a:ext>
              </a:extLst>
            </p:cNvPr>
            <p:cNvSpPr/>
            <p:nvPr/>
          </p:nvSpPr>
          <p:spPr>
            <a:xfrm>
              <a:off x="8293100" y="305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6FD3A2-9955-4E70-AA48-864521FD4185}"/>
                </a:ext>
              </a:extLst>
            </p:cNvPr>
            <p:cNvSpPr/>
            <p:nvPr/>
          </p:nvSpPr>
          <p:spPr>
            <a:xfrm>
              <a:off x="8293100" y="318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6164E4A-F257-4DAE-A97D-FD2FE2D276F6}"/>
                </a:ext>
              </a:extLst>
            </p:cNvPr>
            <p:cNvGrpSpPr/>
            <p:nvPr/>
          </p:nvGrpSpPr>
          <p:grpSpPr>
            <a:xfrm>
              <a:off x="8293100" y="3308350"/>
              <a:ext cx="127000" cy="762000"/>
              <a:chOff x="8445500" y="2698750"/>
              <a:chExt cx="127000" cy="762000"/>
            </a:xfrm>
            <a:grpFill/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E7C4DCF-F5CC-4B45-85D0-81063724915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74DABF4-86CB-40EA-B2C9-6F0247A60C71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3308DFC-138F-4B07-95C5-7C51EA1FF7A5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CC5B7AA-6BAE-49AE-B23B-217DB577E9C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8A7628E-9FBB-49FA-9811-9963D042D6FD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DE9D07B-741F-40BA-A653-D5A0B85DB030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940BF73-8601-45BF-BCBA-53E1C083B784}"/>
                </a:ext>
              </a:extLst>
            </p:cNvPr>
            <p:cNvGrpSpPr/>
            <p:nvPr/>
          </p:nvGrpSpPr>
          <p:grpSpPr>
            <a:xfrm>
              <a:off x="8293100" y="4070350"/>
              <a:ext cx="127000" cy="1524000"/>
              <a:chOff x="8445500" y="2698750"/>
              <a:chExt cx="127000" cy="1524000"/>
            </a:xfrm>
            <a:grpFill/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0A4FD41-72CC-49B8-9CE6-5561FC2A7E2D}"/>
                  </a:ext>
                </a:extLst>
              </p:cNvPr>
              <p:cNvSpPr/>
              <p:nvPr/>
            </p:nvSpPr>
            <p:spPr>
              <a:xfrm>
                <a:off x="8445500" y="2698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C40E034-8BB4-4064-8B06-17EF5C679055}"/>
                  </a:ext>
                </a:extLst>
              </p:cNvPr>
              <p:cNvSpPr/>
              <p:nvPr/>
            </p:nvSpPr>
            <p:spPr>
              <a:xfrm>
                <a:off x="8445500" y="2825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74216F7-2B79-4F65-B8DF-8646B2DA5319}"/>
                  </a:ext>
                </a:extLst>
              </p:cNvPr>
              <p:cNvSpPr/>
              <p:nvPr/>
            </p:nvSpPr>
            <p:spPr>
              <a:xfrm>
                <a:off x="8445500" y="2952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9BCE14-0F73-499A-BAB5-4917E57A5321}"/>
                  </a:ext>
                </a:extLst>
              </p:cNvPr>
              <p:cNvSpPr/>
              <p:nvPr/>
            </p:nvSpPr>
            <p:spPr>
              <a:xfrm>
                <a:off x="8445500" y="3079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5F378B9-AE35-44A5-8DEA-6DF50F6B8D13}"/>
                  </a:ext>
                </a:extLst>
              </p:cNvPr>
              <p:cNvSpPr/>
              <p:nvPr/>
            </p:nvSpPr>
            <p:spPr>
              <a:xfrm>
                <a:off x="8445500" y="3206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854DCD0-6E66-4200-8643-4BB786B63CDD}"/>
                  </a:ext>
                </a:extLst>
              </p:cNvPr>
              <p:cNvSpPr/>
              <p:nvPr/>
            </p:nvSpPr>
            <p:spPr>
              <a:xfrm>
                <a:off x="8445500" y="33337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FBA4ADAA-4C42-42C9-AF7E-A09B79BF7A29}"/>
                  </a:ext>
                </a:extLst>
              </p:cNvPr>
              <p:cNvGrpSpPr/>
              <p:nvPr/>
            </p:nvGrpSpPr>
            <p:grpSpPr>
              <a:xfrm>
                <a:off x="8445500" y="34607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3927889-5764-47F4-A54D-F79DAE13AD88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4764455-8847-4391-B181-6054704B1583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68905F2-71C4-411B-924A-B1BD9CDD636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48A93C53-EB6D-4A72-9FF2-95967679C09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82F48D3-7B9A-4546-81B1-EA9ADB8C82A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AF25600-5AE8-488E-BCCB-04A431410A9B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B8ECA10-F6E7-4AA3-A233-37025CBA6336}"/>
                </a:ext>
              </a:extLst>
            </p:cNvPr>
            <p:cNvSpPr/>
            <p:nvPr/>
          </p:nvSpPr>
          <p:spPr>
            <a:xfrm>
              <a:off x="8293100" y="5594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237E534-CBA0-4792-9E14-F27FCA6D3D18}"/>
                </a:ext>
              </a:extLst>
            </p:cNvPr>
            <p:cNvSpPr/>
            <p:nvPr/>
          </p:nvSpPr>
          <p:spPr>
            <a:xfrm>
              <a:off x="8293100" y="5721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75A9DE8-4624-4948-9AC5-58BEBCC41BFC}"/>
                </a:ext>
              </a:extLst>
            </p:cNvPr>
            <p:cNvSpPr/>
            <p:nvPr/>
          </p:nvSpPr>
          <p:spPr>
            <a:xfrm>
              <a:off x="8293100" y="5848350"/>
              <a:ext cx="127000" cy="127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Put a photosensor in front of object">
            <a:extLst>
              <a:ext uri="{FF2B5EF4-FFF2-40B4-BE49-F238E27FC236}">
                <a16:creationId xmlns:a16="http://schemas.microsoft.com/office/drawing/2014/main" id="{BF54CA62-2CEF-4043-BA64-8E3AF17CACA9}"/>
              </a:ext>
            </a:extLst>
          </p:cNvPr>
          <p:cNvSpPr txBox="1"/>
          <p:nvPr/>
        </p:nvSpPr>
        <p:spPr>
          <a:xfrm>
            <a:off x="5115769" y="5871864"/>
            <a:ext cx="22260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focal length f = 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86FCB59-7E79-486A-A8FB-4CC35815D74D}"/>
              </a:ext>
            </a:extLst>
          </p:cNvPr>
          <p:cNvCxnSpPr>
            <a:cxnSpLocks/>
          </p:cNvCxnSpPr>
          <p:nvPr/>
        </p:nvCxnSpPr>
        <p:spPr>
          <a:xfrm>
            <a:off x="5512519" y="5704114"/>
            <a:ext cx="143259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asted-image.tif" descr="pasted-image.tif">
            <a:extLst>
              <a:ext uri="{FF2B5EF4-FFF2-40B4-BE49-F238E27FC236}">
                <a16:creationId xmlns:a16="http://schemas.microsoft.com/office/drawing/2014/main" id="{E5398036-EE70-43DA-B8C5-71900906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4688626" y="2711591"/>
            <a:ext cx="1594446" cy="18288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9BD1BE9-500F-420E-B275-17A4125180F4}"/>
              </a:ext>
            </a:extLst>
          </p:cNvPr>
          <p:cNvCxnSpPr>
            <a:cxnSpLocks/>
            <a:stCxn id="164" idx="0"/>
          </p:cNvCxnSpPr>
          <p:nvPr/>
        </p:nvCxnSpPr>
        <p:spPr>
          <a:xfrm flipH="1" flipV="1">
            <a:off x="7035539" y="3774520"/>
            <a:ext cx="1104191" cy="173816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Put a photosensor in front of object">
            <a:extLst>
              <a:ext uri="{FF2B5EF4-FFF2-40B4-BE49-F238E27FC236}">
                <a16:creationId xmlns:a16="http://schemas.microsoft.com/office/drawing/2014/main" id="{FBE29BA9-D3DC-4D0E-9F41-3256654E2976}"/>
              </a:ext>
            </a:extLst>
          </p:cNvPr>
          <p:cNvSpPr txBox="1"/>
          <p:nvPr/>
        </p:nvSpPr>
        <p:spPr>
          <a:xfrm>
            <a:off x="7395359" y="5512683"/>
            <a:ext cx="148874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camera center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0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(rearranged) pinhole camera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7D4CA9-1631-42DC-B4E5-0FE09FF61A71}"/>
              </a:ext>
            </a:extLst>
          </p:cNvPr>
          <p:cNvGrpSpPr/>
          <p:nvPr/>
        </p:nvGrpSpPr>
        <p:grpSpPr>
          <a:xfrm>
            <a:off x="1340516" y="1325563"/>
            <a:ext cx="9510968" cy="4574347"/>
            <a:chOff x="1790606" y="1188898"/>
            <a:chExt cx="8773861" cy="4219832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4053C74D-0C1E-4E37-B89B-C2E894620E4A}"/>
                </a:ext>
              </a:extLst>
            </p:cNvPr>
            <p:cNvSpPr/>
            <p:nvPr/>
          </p:nvSpPr>
          <p:spPr>
            <a:xfrm>
              <a:off x="3494729" y="3800296"/>
              <a:ext cx="213126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5" name="Shape">
              <a:extLst>
                <a:ext uri="{FF2B5EF4-FFF2-40B4-BE49-F238E27FC236}">
                  <a16:creationId xmlns:a16="http://schemas.microsoft.com/office/drawing/2014/main" id="{C3290AF2-A462-41E3-9422-D0D3FD7D96E9}"/>
                </a:ext>
              </a:extLst>
            </p:cNvPr>
            <p:cNvSpPr/>
            <p:nvPr/>
          </p:nvSpPr>
          <p:spPr>
            <a:xfrm rot="1801580">
              <a:off x="5484629" y="1812625"/>
              <a:ext cx="2095914" cy="3596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93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F9AFD745-473A-4C83-BC0F-2D5FB10538F9}"/>
                </a:ext>
              </a:extLst>
            </p:cNvPr>
            <p:cNvSpPr/>
            <p:nvPr/>
          </p:nvSpPr>
          <p:spPr>
            <a:xfrm flipV="1">
              <a:off x="3517110" y="3401221"/>
              <a:ext cx="2110343" cy="39122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id="{6CEC997B-B61E-486F-9E34-37D1F9355AEC}"/>
                </a:ext>
              </a:extLst>
            </p:cNvPr>
            <p:cNvSpPr txBox="1"/>
            <p:nvPr/>
          </p:nvSpPr>
          <p:spPr>
            <a:xfrm>
              <a:off x="3476053" y="3851917"/>
              <a:ext cx="1182956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pic>
          <p:nvPicPr>
            <p:cNvPr id="170" name="latex-image-6.pdf" descr="latex-image-6.pdf">
              <a:extLst>
                <a:ext uri="{FF2B5EF4-FFF2-40B4-BE49-F238E27FC236}">
                  <a16:creationId xmlns:a16="http://schemas.microsoft.com/office/drawing/2014/main" id="{BF3914A2-B90D-4F85-A5E2-A21299AB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5318" y="2139047"/>
              <a:ext cx="258962" cy="2232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id="{DFDEA389-4C61-4372-B9FB-D792FA69DF07}"/>
                </a:ext>
              </a:extLst>
            </p:cNvPr>
            <p:cNvSpPr txBox="1"/>
            <p:nvPr/>
          </p:nvSpPr>
          <p:spPr>
            <a:xfrm>
              <a:off x="6929384" y="1188898"/>
              <a:ext cx="1182955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pic>
          <p:nvPicPr>
            <p:cNvPr id="172" name="latex-image-7.pdf" descr="latex-image-7.pdf">
              <a:extLst>
                <a:ext uri="{FF2B5EF4-FFF2-40B4-BE49-F238E27FC236}">
                  <a16:creationId xmlns:a16="http://schemas.microsoft.com/office/drawing/2014/main" id="{35CE30D4-6D7F-4D61-95F0-AFB6F177B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2239" y="3029888"/>
              <a:ext cx="187523" cy="1518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id="{7FBA50D0-AB0D-4329-A2C7-46E876F4F4A6}"/>
                </a:ext>
              </a:extLst>
            </p:cNvPr>
            <p:cNvSpPr txBox="1"/>
            <p:nvPr/>
          </p:nvSpPr>
          <p:spPr>
            <a:xfrm>
              <a:off x="8740646" y="3906588"/>
              <a:ext cx="1823821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82" name="image plane">
            <a:extLst>
              <a:ext uri="{FF2B5EF4-FFF2-40B4-BE49-F238E27FC236}">
                <a16:creationId xmlns:a16="http://schemas.microsoft.com/office/drawing/2014/main" id="{C5ECA1D7-8D5E-40DB-882E-51A789D45F90}"/>
              </a:ext>
            </a:extLst>
          </p:cNvPr>
          <p:cNvSpPr txBox="1"/>
          <p:nvPr/>
        </p:nvSpPr>
        <p:spPr>
          <a:xfrm>
            <a:off x="4144036" y="6024609"/>
            <a:ext cx="771234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the equation for image coordinate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terms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52B6AC-61E4-40F7-B269-931F97897321}"/>
                  </a:ext>
                </a:extLst>
              </p:cNvPr>
              <p:cNvSpPr txBox="1"/>
              <p:nvPr/>
            </p:nvSpPr>
            <p:spPr>
              <a:xfrm>
                <a:off x="5610933" y="4653357"/>
                <a:ext cx="7933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52B6AC-61E4-40F7-B269-931F9789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933" y="4653357"/>
                <a:ext cx="793359" cy="369332"/>
              </a:xfrm>
              <a:prstGeom prst="rect">
                <a:avLst/>
              </a:prstGeom>
              <a:blipFill>
                <a:blip r:embed="rId7"/>
                <a:stretch>
                  <a:fillRect l="-4580" r="-839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85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2D view of the (rearranged) pinhole camera</a:t>
            </a:r>
            <a:endParaRPr dirty="0"/>
          </a:p>
        </p:txBody>
      </p:sp>
      <p:sp>
        <p:nvSpPr>
          <p:cNvPr id="182" name="image plane">
            <a:extLst>
              <a:ext uri="{FF2B5EF4-FFF2-40B4-BE49-F238E27FC236}">
                <a16:creationId xmlns:a16="http://schemas.microsoft.com/office/drawing/2014/main" id="{C5ECA1D7-8D5E-40DB-882E-51A789D45F90}"/>
              </a:ext>
            </a:extLst>
          </p:cNvPr>
          <p:cNvSpPr txBox="1"/>
          <p:nvPr/>
        </p:nvSpPr>
        <p:spPr>
          <a:xfrm>
            <a:off x="4144036" y="6024609"/>
            <a:ext cx="771234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the equation for image coordinate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terms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2153932" y="4536025"/>
            <a:ext cx="773002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V="1">
            <a:off x="2155672" y="1132549"/>
            <a:ext cx="1" cy="489206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2168724" y="3283462"/>
            <a:ext cx="5941170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6607805" y="2205130"/>
            <a:ext cx="1" cy="3386947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2275626" y="5298147"/>
            <a:ext cx="57400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2168196" y="3278778"/>
            <a:ext cx="5871478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8084652" y="3353726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14" y="1106156"/>
            <a:ext cx="147087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070" y="4671300"/>
            <a:ext cx="147087" cy="147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69F42D29-811C-4D78-B88E-DF2A7E80B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197" y="2997204"/>
            <a:ext cx="428944" cy="369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latex-image-18.pdf" descr="latex-image-18.pdf">
            <a:extLst>
              <a:ext uri="{FF2B5EF4-FFF2-40B4-BE49-F238E27FC236}">
                <a16:creationId xmlns:a16="http://schemas.microsoft.com/office/drawing/2014/main" id="{84C10A93-ED57-4107-BFFC-8AF80CC4E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841" y="3815262"/>
            <a:ext cx="24110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2233917" y="4664525"/>
            <a:ext cx="42956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582" y="5450495"/>
            <a:ext cx="223243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5820249" y="1579377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38" name="latex-image-20.pdf" descr="latex-image-20.pdf">
            <a:extLst>
              <a:ext uri="{FF2B5EF4-FFF2-40B4-BE49-F238E27FC236}">
                <a16:creationId xmlns:a16="http://schemas.microsoft.com/office/drawing/2014/main" id="{7106AD80-8430-4914-BF7E-36CE7DFE8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391" y="3875275"/>
            <a:ext cx="223243" cy="43054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6391248" y="4081693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6607804" y="3606572"/>
            <a:ext cx="517830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8DE1EE4-607A-4411-B510-DDEE119C318B}"/>
                  </a:ext>
                </a:extLst>
              </p:cNvPr>
              <p:cNvSpPr txBox="1"/>
              <p:nvPr/>
            </p:nvSpPr>
            <p:spPr>
              <a:xfrm>
                <a:off x="4352261" y="4714590"/>
                <a:ext cx="8179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8DE1EE4-607A-4411-B510-DDEE119C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1" y="4714590"/>
                <a:ext cx="817981" cy="369332"/>
              </a:xfrm>
              <a:prstGeom prst="rect">
                <a:avLst/>
              </a:prstGeom>
              <a:blipFill>
                <a:blip r:embed="rId8"/>
                <a:stretch>
                  <a:fillRect l="-13433" r="-820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2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2D view of the (rearranged) pinhole camera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2153932" y="4536025"/>
            <a:ext cx="773002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V="1">
            <a:off x="2155672" y="1132549"/>
            <a:ext cx="1" cy="489206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2168724" y="3283462"/>
            <a:ext cx="5941170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6607805" y="2205130"/>
            <a:ext cx="1" cy="3386947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2275626" y="5298147"/>
            <a:ext cx="57400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2168196" y="3278778"/>
            <a:ext cx="5871478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8084652" y="3353726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14" y="1106156"/>
            <a:ext cx="147087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070" y="4671300"/>
            <a:ext cx="147087" cy="147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69F42D29-811C-4D78-B88E-DF2A7E80B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197" y="2997204"/>
            <a:ext cx="428944" cy="369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latex-image-18.pdf" descr="latex-image-18.pdf">
            <a:extLst>
              <a:ext uri="{FF2B5EF4-FFF2-40B4-BE49-F238E27FC236}">
                <a16:creationId xmlns:a16="http://schemas.microsoft.com/office/drawing/2014/main" id="{84C10A93-ED57-4107-BFFC-8AF80CC4E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841" y="3815262"/>
            <a:ext cx="24110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2233917" y="4664525"/>
            <a:ext cx="42956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582" y="5450495"/>
            <a:ext cx="223243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5820249" y="1579377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6391248" y="4081693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6607804" y="3606572"/>
            <a:ext cx="517830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8115EB-81F1-4544-AE4A-A21B30A85A91}"/>
                  </a:ext>
                </a:extLst>
              </p:cNvPr>
              <p:cNvSpPr txBox="1"/>
              <p:nvPr/>
            </p:nvSpPr>
            <p:spPr>
              <a:xfrm>
                <a:off x="4352261" y="4714590"/>
                <a:ext cx="8179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8115EB-81F1-4544-AE4A-A21B30A85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1" y="4714590"/>
                <a:ext cx="817981" cy="369332"/>
              </a:xfrm>
              <a:prstGeom prst="rect">
                <a:avLst/>
              </a:prstGeom>
              <a:blipFill>
                <a:blip r:embed="rId7"/>
                <a:stretch>
                  <a:fillRect l="-13433" r="-820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D68639-2EC0-484E-AC00-9061781AE116}"/>
                  </a:ext>
                </a:extLst>
              </p:cNvPr>
              <p:cNvSpPr txBox="1"/>
              <p:nvPr/>
            </p:nvSpPr>
            <p:spPr>
              <a:xfrm>
                <a:off x="6195862" y="5974172"/>
                <a:ext cx="49096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D68639-2EC0-484E-AC00-9061781AE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62" y="5974172"/>
                <a:ext cx="490961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8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(rearranged) pinhole camera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7D4CA9-1631-42DC-B4E5-0FE09FF61A71}"/>
              </a:ext>
            </a:extLst>
          </p:cNvPr>
          <p:cNvGrpSpPr/>
          <p:nvPr/>
        </p:nvGrpSpPr>
        <p:grpSpPr>
          <a:xfrm>
            <a:off x="1340516" y="1325563"/>
            <a:ext cx="9510968" cy="4574347"/>
            <a:chOff x="1790606" y="1188898"/>
            <a:chExt cx="8773861" cy="4219832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4053C74D-0C1E-4E37-B89B-C2E894620E4A}"/>
                </a:ext>
              </a:extLst>
            </p:cNvPr>
            <p:cNvSpPr/>
            <p:nvPr/>
          </p:nvSpPr>
          <p:spPr>
            <a:xfrm>
              <a:off x="3494729" y="3800296"/>
              <a:ext cx="213126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5" name="Shape">
              <a:extLst>
                <a:ext uri="{FF2B5EF4-FFF2-40B4-BE49-F238E27FC236}">
                  <a16:creationId xmlns:a16="http://schemas.microsoft.com/office/drawing/2014/main" id="{C3290AF2-A462-41E3-9422-D0D3FD7D96E9}"/>
                </a:ext>
              </a:extLst>
            </p:cNvPr>
            <p:cNvSpPr/>
            <p:nvPr/>
          </p:nvSpPr>
          <p:spPr>
            <a:xfrm rot="1801580">
              <a:off x="5484629" y="1812625"/>
              <a:ext cx="2095914" cy="3596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93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F9AFD745-473A-4C83-BC0F-2D5FB10538F9}"/>
                </a:ext>
              </a:extLst>
            </p:cNvPr>
            <p:cNvSpPr/>
            <p:nvPr/>
          </p:nvSpPr>
          <p:spPr>
            <a:xfrm flipV="1">
              <a:off x="3517110" y="3401221"/>
              <a:ext cx="2110343" cy="39122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id="{6CEC997B-B61E-486F-9E34-37D1F9355AEC}"/>
                </a:ext>
              </a:extLst>
            </p:cNvPr>
            <p:cNvSpPr txBox="1"/>
            <p:nvPr/>
          </p:nvSpPr>
          <p:spPr>
            <a:xfrm>
              <a:off x="3476053" y="3851917"/>
              <a:ext cx="1182956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pic>
          <p:nvPicPr>
            <p:cNvPr id="170" name="latex-image-6.pdf" descr="latex-image-6.pdf">
              <a:extLst>
                <a:ext uri="{FF2B5EF4-FFF2-40B4-BE49-F238E27FC236}">
                  <a16:creationId xmlns:a16="http://schemas.microsoft.com/office/drawing/2014/main" id="{BF3914A2-B90D-4F85-A5E2-A21299AB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5318" y="2139047"/>
              <a:ext cx="258962" cy="2232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id="{DFDEA389-4C61-4372-B9FB-D792FA69DF07}"/>
                </a:ext>
              </a:extLst>
            </p:cNvPr>
            <p:cNvSpPr txBox="1"/>
            <p:nvPr/>
          </p:nvSpPr>
          <p:spPr>
            <a:xfrm>
              <a:off x="6929384" y="1188898"/>
              <a:ext cx="1182955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pic>
          <p:nvPicPr>
            <p:cNvPr id="172" name="latex-image-7.pdf" descr="latex-image-7.pdf">
              <a:extLst>
                <a:ext uri="{FF2B5EF4-FFF2-40B4-BE49-F238E27FC236}">
                  <a16:creationId xmlns:a16="http://schemas.microsoft.com/office/drawing/2014/main" id="{35CE30D4-6D7F-4D61-95F0-AFB6F177B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2239" y="3029888"/>
              <a:ext cx="187523" cy="1518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id="{7FBA50D0-AB0D-4329-A2C7-46E876F4F4A6}"/>
                </a:ext>
              </a:extLst>
            </p:cNvPr>
            <p:cNvSpPr txBox="1"/>
            <p:nvPr/>
          </p:nvSpPr>
          <p:spPr>
            <a:xfrm>
              <a:off x="8740646" y="3906588"/>
              <a:ext cx="1823821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82" name="image plane">
            <a:extLst>
              <a:ext uri="{FF2B5EF4-FFF2-40B4-BE49-F238E27FC236}">
                <a16:creationId xmlns:a16="http://schemas.microsoft.com/office/drawing/2014/main" id="{C5ECA1D7-8D5E-40DB-882E-51A789D45F90}"/>
              </a:ext>
            </a:extLst>
          </p:cNvPr>
          <p:cNvSpPr txBox="1"/>
          <p:nvPr/>
        </p:nvSpPr>
        <p:spPr>
          <a:xfrm>
            <a:off x="470199" y="5773222"/>
            <a:ext cx="771234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the camera matrix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for a pinhole camera?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52D3A35F-C3D1-42A9-99C5-D52E89E4F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484" y="6363830"/>
            <a:ext cx="1393032" cy="26789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48D22C-4C46-4954-8BE3-52FE9C2709D5}"/>
                  </a:ext>
                </a:extLst>
              </p:cNvPr>
              <p:cNvSpPr txBox="1"/>
              <p:nvPr/>
            </p:nvSpPr>
            <p:spPr>
              <a:xfrm>
                <a:off x="5610933" y="4653357"/>
                <a:ext cx="7933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48D22C-4C46-4954-8BE3-52FE9C27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933" y="4653357"/>
                <a:ext cx="793359" cy="369332"/>
              </a:xfrm>
              <a:prstGeom prst="rect">
                <a:avLst/>
              </a:prstGeom>
              <a:blipFill>
                <a:blip r:embed="rId8"/>
                <a:stretch>
                  <a:fillRect l="-4580" r="-839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3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7338-2929-4750-922E-29297A82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73"/>
            <a:ext cx="10972800" cy="715963"/>
          </a:xfrm>
        </p:spPr>
        <p:txBody>
          <a:bodyPr/>
          <a:lstStyle/>
          <a:p>
            <a:r>
              <a:rPr lang="en-US" sz="3600" dirty="0"/>
              <a:t>Camera Obscura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E146BC-F664-45DC-B93E-F3EB846A5C1A}"/>
              </a:ext>
            </a:extLst>
          </p:cNvPr>
          <p:cNvSpPr txBox="1"/>
          <p:nvPr/>
        </p:nvSpPr>
        <p:spPr>
          <a:xfrm>
            <a:off x="1881404" y="6429541"/>
            <a:ext cx="6320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92934"/>
                </a:solidFill>
                <a:latin typeface="Arial" panose="020B0604020202020204" pitchFamily="34" charset="0"/>
              </a:rPr>
              <a:t>Source: A. </a:t>
            </a:r>
            <a:r>
              <a:rPr lang="en-US" sz="1200" dirty="0" err="1">
                <a:solidFill>
                  <a:srgbClr val="292934"/>
                </a:solidFill>
                <a:latin typeface="Arial" panose="020B0604020202020204" pitchFamily="34" charset="0"/>
              </a:rPr>
              <a:t>Efros</a:t>
            </a:r>
            <a:endParaRPr lang="en-US" sz="1200" dirty="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B7C52-F86E-E040-8DB2-58AABCF0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92" y="734236"/>
            <a:ext cx="10613718" cy="60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90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pinhole camera matrix</a:t>
            </a:r>
            <a:endParaRPr dirty="0"/>
          </a:p>
        </p:txBody>
      </p:sp>
      <p:pic>
        <p:nvPicPr>
          <p:cNvPr id="22" name="latex-image-14.pdf" descr="latex-image-14.pdf">
            <a:extLst>
              <a:ext uri="{FF2B5EF4-FFF2-40B4-BE49-F238E27FC236}">
                <a16:creationId xmlns:a16="http://schemas.microsoft.com/office/drawing/2014/main" id="{0C184679-6E70-43B2-AAB8-E97E069D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408" y="2846440"/>
            <a:ext cx="5473184" cy="149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lationship from similar triangles…">
            <a:extLst>
              <a:ext uri="{FF2B5EF4-FFF2-40B4-BE49-F238E27FC236}">
                <a16:creationId xmlns:a16="http://schemas.microsoft.com/office/drawing/2014/main" id="{E31D68D3-3F5B-4458-894E-F28F9FC357B1}"/>
              </a:ext>
            </a:extLst>
          </p:cNvPr>
          <p:cNvSpPr txBox="1"/>
          <p:nvPr/>
        </p:nvSpPr>
        <p:spPr>
          <a:xfrm>
            <a:off x="1179260" y="1215441"/>
            <a:ext cx="447173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Relationship from similar triangles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5" name="latex-image-13.pdf" descr="latex-image-13.pdf">
            <a:extLst>
              <a:ext uri="{FF2B5EF4-FFF2-40B4-BE49-F238E27FC236}">
                <a16:creationId xmlns:a16="http://schemas.microsoft.com/office/drawing/2014/main" id="{3CF05B64-BFD4-4360-B134-4F77187E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93" y="4966193"/>
            <a:ext cx="3826214" cy="1539962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generic camera model">
            <a:extLst>
              <a:ext uri="{FF2B5EF4-FFF2-40B4-BE49-F238E27FC236}">
                <a16:creationId xmlns:a16="http://schemas.microsoft.com/office/drawing/2014/main" id="{27AE470E-6E14-4DAA-94C6-68E708A14763}"/>
              </a:ext>
            </a:extLst>
          </p:cNvPr>
          <p:cNvSpPr txBox="1"/>
          <p:nvPr/>
        </p:nvSpPr>
        <p:spPr>
          <a:xfrm>
            <a:off x="1179260" y="2474302"/>
            <a:ext cx="656243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camera model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homogeneous coordinates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7" name="What does the pinhole camera projection look like?">
            <a:extLst>
              <a:ext uri="{FF2B5EF4-FFF2-40B4-BE49-F238E27FC236}">
                <a16:creationId xmlns:a16="http://schemas.microsoft.com/office/drawing/2014/main" id="{84D51AAC-DB16-49A6-8EAA-88778406D7DA}"/>
              </a:ext>
            </a:extLst>
          </p:cNvPr>
          <p:cNvSpPr txBox="1"/>
          <p:nvPr/>
        </p:nvSpPr>
        <p:spPr>
          <a:xfrm>
            <a:off x="1179260" y="4394079"/>
            <a:ext cx="641707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What does the pinhole camera projection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A82FE4-D6A3-4CE5-A8A7-2230DDDD9AA9}"/>
                  </a:ext>
                </a:extLst>
              </p:cNvPr>
              <p:cNvSpPr txBox="1"/>
              <p:nvPr/>
            </p:nvSpPr>
            <p:spPr>
              <a:xfrm>
                <a:off x="3641193" y="1818496"/>
                <a:ext cx="49096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A82FE4-D6A3-4CE5-A8A7-2230DDDD9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193" y="1818496"/>
                <a:ext cx="490961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B7042F2-4BD9-4475-8A5E-92AAE8DC4C95}"/>
              </a:ext>
            </a:extLst>
          </p:cNvPr>
          <p:cNvSpPr/>
          <p:nvPr/>
        </p:nvSpPr>
        <p:spPr>
          <a:xfrm>
            <a:off x="3061701" y="2915770"/>
            <a:ext cx="1202076" cy="1347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DCE-62D6-4E0B-AC3B-1CAFF45E1637}"/>
                  </a:ext>
                </a:extLst>
              </p:cNvPr>
              <p:cNvSpPr txBox="1"/>
              <p:nvPr/>
            </p:nvSpPr>
            <p:spPr>
              <a:xfrm>
                <a:off x="3410778" y="2969937"/>
                <a:ext cx="644151" cy="1217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DCE-62D6-4E0B-AC3B-1CAFF45E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78" y="2969937"/>
                <a:ext cx="644151" cy="1217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8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pinhole camera matrix</a:t>
            </a:r>
            <a:endParaRPr dirty="0"/>
          </a:p>
        </p:txBody>
      </p:sp>
      <p:pic>
        <p:nvPicPr>
          <p:cNvPr id="22" name="latex-image-14.pdf" descr="latex-image-14.pdf">
            <a:extLst>
              <a:ext uri="{FF2B5EF4-FFF2-40B4-BE49-F238E27FC236}">
                <a16:creationId xmlns:a16="http://schemas.microsoft.com/office/drawing/2014/main" id="{0C184679-6E70-43B2-AAB8-E97E069D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408" y="2846440"/>
            <a:ext cx="5473184" cy="149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lationship from similar triangles…">
            <a:extLst>
              <a:ext uri="{FF2B5EF4-FFF2-40B4-BE49-F238E27FC236}">
                <a16:creationId xmlns:a16="http://schemas.microsoft.com/office/drawing/2014/main" id="{E31D68D3-3F5B-4458-894E-F28F9FC357B1}"/>
              </a:ext>
            </a:extLst>
          </p:cNvPr>
          <p:cNvSpPr txBox="1"/>
          <p:nvPr/>
        </p:nvSpPr>
        <p:spPr>
          <a:xfrm>
            <a:off x="1179260" y="1215441"/>
            <a:ext cx="447173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Relationship from similar triangles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6" name="generic camera model">
            <a:extLst>
              <a:ext uri="{FF2B5EF4-FFF2-40B4-BE49-F238E27FC236}">
                <a16:creationId xmlns:a16="http://schemas.microsoft.com/office/drawing/2014/main" id="{27AE470E-6E14-4DAA-94C6-68E708A14763}"/>
              </a:ext>
            </a:extLst>
          </p:cNvPr>
          <p:cNvSpPr txBox="1"/>
          <p:nvPr/>
        </p:nvSpPr>
        <p:spPr>
          <a:xfrm>
            <a:off x="1179260" y="2474302"/>
            <a:ext cx="656243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camera model</a:t>
            </a: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2400" i="1" dirty="0">
                <a:solidFill>
                  <a:prstClr val="black"/>
                </a:solidFill>
                <a:latin typeface="Calibri Light" panose="020F0302020204030204"/>
              </a:rPr>
              <a:t>in homogeneous coordinates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7" name="What does the pinhole camera projection look like?">
            <a:extLst>
              <a:ext uri="{FF2B5EF4-FFF2-40B4-BE49-F238E27FC236}">
                <a16:creationId xmlns:a16="http://schemas.microsoft.com/office/drawing/2014/main" id="{84D51AAC-DB16-49A6-8EAA-88778406D7DA}"/>
              </a:ext>
            </a:extLst>
          </p:cNvPr>
          <p:cNvSpPr txBox="1"/>
          <p:nvPr/>
        </p:nvSpPr>
        <p:spPr>
          <a:xfrm>
            <a:off x="1179260" y="4394079"/>
            <a:ext cx="641707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What does the pinhole camera projection look like?</a:t>
            </a:r>
          </a:p>
        </p:txBody>
      </p:sp>
      <p:pic>
        <p:nvPicPr>
          <p:cNvPr id="11" name="latex-image-12.pdf" descr="latex-image-12.pdf">
            <a:extLst>
              <a:ext uri="{FF2B5EF4-FFF2-40B4-BE49-F238E27FC236}">
                <a16:creationId xmlns:a16="http://schemas.microsoft.com/office/drawing/2014/main" id="{26C0FC23-5886-429D-AE19-4A6E6BF2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415" y="4960616"/>
            <a:ext cx="3985170" cy="155111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7FBA5E-EF10-4DFF-A8DE-3EBAC65D1793}"/>
                  </a:ext>
                </a:extLst>
              </p:cNvPr>
              <p:cNvSpPr txBox="1"/>
              <p:nvPr/>
            </p:nvSpPr>
            <p:spPr>
              <a:xfrm>
                <a:off x="3641193" y="1818496"/>
                <a:ext cx="49096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7FBA5E-EF10-4DFF-A8DE-3EBAC65D1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193" y="1818496"/>
                <a:ext cx="490961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E956B28-9FBC-4434-BFE0-3259D4C0C330}"/>
              </a:ext>
            </a:extLst>
          </p:cNvPr>
          <p:cNvSpPr/>
          <p:nvPr/>
        </p:nvSpPr>
        <p:spPr>
          <a:xfrm>
            <a:off x="3061701" y="2915770"/>
            <a:ext cx="1202076" cy="1347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970F68-0BAB-43BB-A7DF-8B21DD780E8B}"/>
                  </a:ext>
                </a:extLst>
              </p:cNvPr>
              <p:cNvSpPr txBox="1"/>
              <p:nvPr/>
            </p:nvSpPr>
            <p:spPr>
              <a:xfrm>
                <a:off x="3410778" y="2969937"/>
                <a:ext cx="644151" cy="1217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970F68-0BAB-43BB-A7DF-8B21DD780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78" y="2969937"/>
                <a:ext cx="644151" cy="1217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latex-image-12.pdf" descr="latex-image-12.pdf">
            <a:extLst>
              <a:ext uri="{FF2B5EF4-FFF2-40B4-BE49-F238E27FC236}">
                <a16:creationId xmlns:a16="http://schemas.microsoft.com/office/drawing/2014/main" id="{411E120D-8CE2-419D-8CE6-31FFA3A8E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53" t="62489" r="20910"/>
          <a:stretch/>
        </p:blipFill>
        <p:spPr>
          <a:xfrm>
            <a:off x="5322226" y="4910961"/>
            <a:ext cx="575352" cy="58183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pic>
        <p:nvPicPr>
          <p:cNvPr id="14" name="latex-image-12.pdf" descr="latex-image-12.pdf">
            <a:extLst>
              <a:ext uri="{FF2B5EF4-FFF2-40B4-BE49-F238E27FC236}">
                <a16:creationId xmlns:a16="http://schemas.microsoft.com/office/drawing/2014/main" id="{D00268D5-DEB8-4F6F-83C5-C8DDC64C0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53" t="62489" r="20910"/>
          <a:stretch/>
        </p:blipFill>
        <p:spPr>
          <a:xfrm>
            <a:off x="6006748" y="5414436"/>
            <a:ext cx="575352" cy="58183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sp>
        <p:nvSpPr>
          <p:cNvPr id="16" name="What does the pinhole camera projection look like?">
            <a:extLst>
              <a:ext uri="{FF2B5EF4-FFF2-40B4-BE49-F238E27FC236}">
                <a16:creationId xmlns:a16="http://schemas.microsoft.com/office/drawing/2014/main" id="{BF6EF822-20DA-44C6-8E2D-A4B10CFF5580}"/>
              </a:ext>
            </a:extLst>
          </p:cNvPr>
          <p:cNvSpPr txBox="1"/>
          <p:nvPr/>
        </p:nvSpPr>
        <p:spPr>
          <a:xfrm>
            <a:off x="1192450" y="5330773"/>
            <a:ext cx="236703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The perspective projection matrix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743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pinhole camera matrix</a:t>
            </a:r>
            <a:endParaRPr dirty="0"/>
          </a:p>
        </p:txBody>
      </p:sp>
      <p:pic>
        <p:nvPicPr>
          <p:cNvPr id="22" name="latex-image-14.pdf" descr="latex-image-14.pdf">
            <a:extLst>
              <a:ext uri="{FF2B5EF4-FFF2-40B4-BE49-F238E27FC236}">
                <a16:creationId xmlns:a16="http://schemas.microsoft.com/office/drawing/2014/main" id="{0C184679-6E70-43B2-AAB8-E97E069D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408" y="2846440"/>
            <a:ext cx="5473184" cy="149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lationship from similar triangles…">
            <a:extLst>
              <a:ext uri="{FF2B5EF4-FFF2-40B4-BE49-F238E27FC236}">
                <a16:creationId xmlns:a16="http://schemas.microsoft.com/office/drawing/2014/main" id="{E31D68D3-3F5B-4458-894E-F28F9FC357B1}"/>
              </a:ext>
            </a:extLst>
          </p:cNvPr>
          <p:cNvSpPr txBox="1"/>
          <p:nvPr/>
        </p:nvSpPr>
        <p:spPr>
          <a:xfrm>
            <a:off x="1179260" y="1215441"/>
            <a:ext cx="447173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Relationship from similar triangles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6" name="generic camera model">
            <a:extLst>
              <a:ext uri="{FF2B5EF4-FFF2-40B4-BE49-F238E27FC236}">
                <a16:creationId xmlns:a16="http://schemas.microsoft.com/office/drawing/2014/main" id="{27AE470E-6E14-4DAA-94C6-68E708A14763}"/>
              </a:ext>
            </a:extLst>
          </p:cNvPr>
          <p:cNvSpPr txBox="1"/>
          <p:nvPr/>
        </p:nvSpPr>
        <p:spPr>
          <a:xfrm>
            <a:off x="1179260" y="2474302"/>
            <a:ext cx="656243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camera model</a:t>
            </a: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2400" i="1" dirty="0">
                <a:solidFill>
                  <a:prstClr val="black"/>
                </a:solidFill>
                <a:latin typeface="Calibri Light" panose="020F0302020204030204"/>
              </a:rPr>
              <a:t>in homogeneous coordinates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7" name="What does the pinhole camera projection look like?">
            <a:extLst>
              <a:ext uri="{FF2B5EF4-FFF2-40B4-BE49-F238E27FC236}">
                <a16:creationId xmlns:a16="http://schemas.microsoft.com/office/drawing/2014/main" id="{84D51AAC-DB16-49A6-8EAA-88778406D7DA}"/>
              </a:ext>
            </a:extLst>
          </p:cNvPr>
          <p:cNvSpPr txBox="1"/>
          <p:nvPr/>
        </p:nvSpPr>
        <p:spPr>
          <a:xfrm>
            <a:off x="1179260" y="4394079"/>
            <a:ext cx="641707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What does the pinhole camera projection look like?</a:t>
            </a:r>
          </a:p>
        </p:txBody>
      </p:sp>
      <p:pic>
        <p:nvPicPr>
          <p:cNvPr id="11" name="latex-image-12.pdf" descr="latex-image-12.pdf">
            <a:extLst>
              <a:ext uri="{FF2B5EF4-FFF2-40B4-BE49-F238E27FC236}">
                <a16:creationId xmlns:a16="http://schemas.microsoft.com/office/drawing/2014/main" id="{26C0FC23-5886-429D-AE19-4A6E6BF2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415" y="4960616"/>
            <a:ext cx="3985170" cy="155111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7FBA5E-EF10-4DFF-A8DE-3EBAC65D1793}"/>
                  </a:ext>
                </a:extLst>
              </p:cNvPr>
              <p:cNvSpPr txBox="1"/>
              <p:nvPr/>
            </p:nvSpPr>
            <p:spPr>
              <a:xfrm>
                <a:off x="3641193" y="1818496"/>
                <a:ext cx="49096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7FBA5E-EF10-4DFF-A8DE-3EBAC65D1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193" y="1818496"/>
                <a:ext cx="490961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E956B28-9FBC-4434-BFE0-3259D4C0C330}"/>
              </a:ext>
            </a:extLst>
          </p:cNvPr>
          <p:cNvSpPr/>
          <p:nvPr/>
        </p:nvSpPr>
        <p:spPr>
          <a:xfrm>
            <a:off x="3061701" y="2915770"/>
            <a:ext cx="1202076" cy="1347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970F68-0BAB-43BB-A7DF-8B21DD780E8B}"/>
                  </a:ext>
                </a:extLst>
              </p:cNvPr>
              <p:cNvSpPr txBox="1"/>
              <p:nvPr/>
            </p:nvSpPr>
            <p:spPr>
              <a:xfrm>
                <a:off x="3410778" y="2969937"/>
                <a:ext cx="644151" cy="1217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970F68-0BAB-43BB-A7DF-8B21DD780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78" y="2969937"/>
                <a:ext cx="644151" cy="1217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latex-image-12.pdf" descr="latex-image-12.pdf">
            <a:extLst>
              <a:ext uri="{FF2B5EF4-FFF2-40B4-BE49-F238E27FC236}">
                <a16:creationId xmlns:a16="http://schemas.microsoft.com/office/drawing/2014/main" id="{411E120D-8CE2-419D-8CE6-31FFA3A8E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53" t="62489" r="20910"/>
          <a:stretch/>
        </p:blipFill>
        <p:spPr>
          <a:xfrm>
            <a:off x="5322226" y="4910961"/>
            <a:ext cx="575352" cy="58183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pic>
        <p:nvPicPr>
          <p:cNvPr id="14" name="latex-image-12.pdf" descr="latex-image-12.pdf">
            <a:extLst>
              <a:ext uri="{FF2B5EF4-FFF2-40B4-BE49-F238E27FC236}">
                <a16:creationId xmlns:a16="http://schemas.microsoft.com/office/drawing/2014/main" id="{D00268D5-DEB8-4F6F-83C5-C8DDC64C0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53" t="62489" r="20910"/>
          <a:stretch/>
        </p:blipFill>
        <p:spPr>
          <a:xfrm>
            <a:off x="6006748" y="5414436"/>
            <a:ext cx="575352" cy="58183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sp>
        <p:nvSpPr>
          <p:cNvPr id="15" name="What does the pinhole camera projection look like?">
            <a:extLst>
              <a:ext uri="{FF2B5EF4-FFF2-40B4-BE49-F238E27FC236}">
                <a16:creationId xmlns:a16="http://schemas.microsoft.com/office/drawing/2014/main" id="{D7679E36-0B2A-4384-A9C1-CDD27FCD1238}"/>
              </a:ext>
            </a:extLst>
          </p:cNvPr>
          <p:cNvSpPr txBox="1"/>
          <p:nvPr/>
        </p:nvSpPr>
        <p:spPr>
          <a:xfrm>
            <a:off x="1192450" y="5330773"/>
            <a:ext cx="236703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The perspective projection matrix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09099A78-4250-41C0-829F-4345AD3C9CCE}"/>
              </a:ext>
            </a:extLst>
          </p:cNvPr>
          <p:cNvSpPr/>
          <p:nvPr/>
        </p:nvSpPr>
        <p:spPr>
          <a:xfrm flipV="1">
            <a:off x="7290702" y="4912361"/>
            <a:ext cx="0" cy="159937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D81949-CD8C-4A5A-A66E-37D6E3E2C3A5}"/>
                  </a:ext>
                </a:extLst>
              </p:cNvPr>
              <p:cNvSpPr txBox="1"/>
              <p:nvPr/>
            </p:nvSpPr>
            <p:spPr>
              <a:xfrm>
                <a:off x="8332531" y="5459129"/>
                <a:ext cx="21454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D81949-CD8C-4A5A-A66E-37D6E3E2C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531" y="5459129"/>
                <a:ext cx="214545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What does the pinhole camera projection look like?">
            <a:extLst>
              <a:ext uri="{FF2B5EF4-FFF2-40B4-BE49-F238E27FC236}">
                <a16:creationId xmlns:a16="http://schemas.microsoft.com/office/drawing/2014/main" id="{CB73567C-19D3-47AA-96D0-718DFA2CB0D9}"/>
              </a:ext>
            </a:extLst>
          </p:cNvPr>
          <p:cNvSpPr txBox="1"/>
          <p:nvPr/>
        </p:nvSpPr>
        <p:spPr>
          <a:xfrm>
            <a:off x="8529589" y="6032687"/>
            <a:ext cx="322697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alternative way to write the same thing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395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More general case: arbitrary focal length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7D4CA9-1631-42DC-B4E5-0FE09FF61A71}"/>
              </a:ext>
            </a:extLst>
          </p:cNvPr>
          <p:cNvGrpSpPr/>
          <p:nvPr/>
        </p:nvGrpSpPr>
        <p:grpSpPr>
          <a:xfrm>
            <a:off x="1340516" y="1325563"/>
            <a:ext cx="9510968" cy="4574347"/>
            <a:chOff x="1790606" y="1188898"/>
            <a:chExt cx="8773861" cy="4219832"/>
          </a:xfrm>
        </p:grpSpPr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4053C74D-0C1E-4E37-B89B-C2E894620E4A}"/>
                </a:ext>
              </a:extLst>
            </p:cNvPr>
            <p:cNvSpPr/>
            <p:nvPr/>
          </p:nvSpPr>
          <p:spPr>
            <a:xfrm>
              <a:off x="3494729" y="3800296"/>
              <a:ext cx="213126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37" name="Line">
              <a:extLst>
                <a:ext uri="{FF2B5EF4-FFF2-40B4-BE49-F238E27FC236}">
                  <a16:creationId xmlns:a16="http://schemas.microsoft.com/office/drawing/2014/main" id="{F098C4E3-7DC6-4D04-9185-2E87AF24C689}"/>
                </a:ext>
              </a:extLst>
            </p:cNvPr>
            <p:cNvSpPr/>
            <p:nvPr/>
          </p:nvSpPr>
          <p:spPr>
            <a:xfrm flipV="1">
              <a:off x="3513639" y="1745553"/>
              <a:ext cx="1" cy="2044763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0" name="Line">
              <a:extLst>
                <a:ext uri="{FF2B5EF4-FFF2-40B4-BE49-F238E27FC236}">
                  <a16:creationId xmlns:a16="http://schemas.microsoft.com/office/drawing/2014/main" id="{C7D00097-9B7E-421A-915E-9E49FB994126}"/>
                </a:ext>
              </a:extLst>
            </p:cNvPr>
            <p:cNvSpPr/>
            <p:nvPr/>
          </p:nvSpPr>
          <p:spPr>
            <a:xfrm flipV="1">
              <a:off x="1790606" y="2799937"/>
              <a:ext cx="3453124" cy="199366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5" name="Shape">
              <a:extLst>
                <a:ext uri="{FF2B5EF4-FFF2-40B4-BE49-F238E27FC236}">
                  <a16:creationId xmlns:a16="http://schemas.microsoft.com/office/drawing/2014/main" id="{C3290AF2-A462-41E3-9422-D0D3FD7D96E9}"/>
                </a:ext>
              </a:extLst>
            </p:cNvPr>
            <p:cNvSpPr/>
            <p:nvPr/>
          </p:nvSpPr>
          <p:spPr>
            <a:xfrm rot="1801580">
              <a:off x="5484629" y="1812625"/>
              <a:ext cx="2095914" cy="3596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93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563A18B1-D9A2-4459-8742-E0B3C57CAD93}"/>
                </a:ext>
              </a:extLst>
            </p:cNvPr>
            <p:cNvSpPr/>
            <p:nvPr/>
          </p:nvSpPr>
          <p:spPr>
            <a:xfrm>
              <a:off x="6606558" y="3800296"/>
              <a:ext cx="323911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stealth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F9AFD745-473A-4C83-BC0F-2D5FB10538F9}"/>
                </a:ext>
              </a:extLst>
            </p:cNvPr>
            <p:cNvSpPr/>
            <p:nvPr/>
          </p:nvSpPr>
          <p:spPr>
            <a:xfrm flipV="1">
              <a:off x="3517110" y="3401221"/>
              <a:ext cx="2110343" cy="39122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F8E5F405-8FDE-4994-8F2A-0036CAF4A41D}"/>
                </a:ext>
              </a:extLst>
            </p:cNvPr>
            <p:cNvSpPr/>
            <p:nvPr/>
          </p:nvSpPr>
          <p:spPr>
            <a:xfrm flipV="1">
              <a:off x="6047061" y="2537008"/>
              <a:ext cx="4345834" cy="78944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oval"/>
              <a:tailEnd type="oval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69" name="camera center">
              <a:extLst>
                <a:ext uri="{FF2B5EF4-FFF2-40B4-BE49-F238E27FC236}">
                  <a16:creationId xmlns:a16="http://schemas.microsoft.com/office/drawing/2014/main" id="{6CEC997B-B61E-486F-9E34-37D1F9355AEC}"/>
                </a:ext>
              </a:extLst>
            </p:cNvPr>
            <p:cNvSpPr txBox="1"/>
            <p:nvPr/>
          </p:nvSpPr>
          <p:spPr>
            <a:xfrm>
              <a:off x="3476053" y="3851917"/>
              <a:ext cx="1182956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camera center</a:t>
              </a:r>
            </a:p>
          </p:txBody>
        </p:sp>
        <p:pic>
          <p:nvPicPr>
            <p:cNvPr id="170" name="latex-image-6.pdf" descr="latex-image-6.pdf">
              <a:extLst>
                <a:ext uri="{FF2B5EF4-FFF2-40B4-BE49-F238E27FC236}">
                  <a16:creationId xmlns:a16="http://schemas.microsoft.com/office/drawing/2014/main" id="{BF3914A2-B90D-4F85-A5E2-A21299AB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5318" y="2139047"/>
              <a:ext cx="258962" cy="22324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1" name="image plane">
              <a:extLst>
                <a:ext uri="{FF2B5EF4-FFF2-40B4-BE49-F238E27FC236}">
                  <a16:creationId xmlns:a16="http://schemas.microsoft.com/office/drawing/2014/main" id="{DFDEA389-4C61-4372-B9FB-D792FA69DF07}"/>
                </a:ext>
              </a:extLst>
            </p:cNvPr>
            <p:cNvSpPr txBox="1"/>
            <p:nvPr/>
          </p:nvSpPr>
          <p:spPr>
            <a:xfrm>
              <a:off x="6929384" y="1188898"/>
              <a:ext cx="1182955" cy="810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image plane</a:t>
              </a:r>
            </a:p>
          </p:txBody>
        </p:sp>
        <p:pic>
          <p:nvPicPr>
            <p:cNvPr id="172" name="latex-image-7.pdf" descr="latex-image-7.pdf">
              <a:extLst>
                <a:ext uri="{FF2B5EF4-FFF2-40B4-BE49-F238E27FC236}">
                  <a16:creationId xmlns:a16="http://schemas.microsoft.com/office/drawing/2014/main" id="{35CE30D4-6D7F-4D61-95F0-AFB6F177B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2239" y="3029888"/>
              <a:ext cx="187523" cy="1518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3" name="principal axis">
              <a:extLst>
                <a:ext uri="{FF2B5EF4-FFF2-40B4-BE49-F238E27FC236}">
                  <a16:creationId xmlns:a16="http://schemas.microsoft.com/office/drawing/2014/main" id="{7FBA50D0-AB0D-4329-A2C7-46E876F4F4A6}"/>
                </a:ext>
              </a:extLst>
            </p:cNvPr>
            <p:cNvSpPr txBox="1"/>
            <p:nvPr/>
          </p:nvSpPr>
          <p:spPr>
            <a:xfrm>
              <a:off x="8740646" y="3906588"/>
              <a:ext cx="1823821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8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principal axis</a:t>
              </a:r>
            </a:p>
          </p:txBody>
        </p:sp>
        <p:pic>
          <p:nvPicPr>
            <p:cNvPr id="174" name="latex-image-8.pdf" descr="latex-image-8.pdf">
              <a:extLst>
                <a:ext uri="{FF2B5EF4-FFF2-40B4-BE49-F238E27FC236}">
                  <a16:creationId xmlns:a16="http://schemas.microsoft.com/office/drawing/2014/main" id="{D590A4FB-DBC0-4C98-9045-4FB7DDED5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1410" y="2692032"/>
              <a:ext cx="169665" cy="1518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latex-image-9.pdf" descr="latex-image-9.pdf">
              <a:extLst>
                <a:ext uri="{FF2B5EF4-FFF2-40B4-BE49-F238E27FC236}">
                  <a16:creationId xmlns:a16="http://schemas.microsoft.com/office/drawing/2014/main" id="{33A88316-0D3B-44BC-9303-C5FAD7A9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1898" y="1660053"/>
              <a:ext cx="160735" cy="2143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6" name="latex-image-10.pdf" descr="latex-image-10.pdf">
              <a:extLst>
                <a:ext uri="{FF2B5EF4-FFF2-40B4-BE49-F238E27FC236}">
                  <a16:creationId xmlns:a16="http://schemas.microsoft.com/office/drawing/2014/main" id="{FFD02BA7-E28C-4E1E-AE27-2B83AD40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20906" y="3756949"/>
              <a:ext cx="151805" cy="15180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82" name="image plane">
            <a:extLst>
              <a:ext uri="{FF2B5EF4-FFF2-40B4-BE49-F238E27FC236}">
                <a16:creationId xmlns:a16="http://schemas.microsoft.com/office/drawing/2014/main" id="{C5ECA1D7-8D5E-40DB-882E-51A789D45F90}"/>
              </a:ext>
            </a:extLst>
          </p:cNvPr>
          <p:cNvSpPr txBox="1"/>
          <p:nvPr/>
        </p:nvSpPr>
        <p:spPr>
          <a:xfrm>
            <a:off x="470199" y="5773222"/>
            <a:ext cx="771234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the camera matrix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for a pinhole camera?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52D3A35F-C3D1-42A9-99C5-D52E89E4F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484" y="6363830"/>
            <a:ext cx="1393032" cy="26789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48D22C-4C46-4954-8BE3-52FE9C2709D5}"/>
                  </a:ext>
                </a:extLst>
              </p:cNvPr>
              <p:cNvSpPr txBox="1"/>
              <p:nvPr/>
            </p:nvSpPr>
            <p:spPr>
              <a:xfrm>
                <a:off x="5610933" y="4653357"/>
                <a:ext cx="802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48D22C-4C46-4954-8BE3-52FE9C27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933" y="4653357"/>
                <a:ext cx="802399" cy="369332"/>
              </a:xfrm>
              <a:prstGeom prst="rect">
                <a:avLst/>
              </a:prstGeom>
              <a:blipFill>
                <a:blip r:embed="rId8"/>
                <a:stretch>
                  <a:fillRect l="-4545" r="-1136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More general (2D) case: arbitrary focal length</a:t>
            </a:r>
            <a:endParaRPr dirty="0"/>
          </a:p>
        </p:txBody>
      </p:sp>
      <p:sp>
        <p:nvSpPr>
          <p:cNvPr id="182" name="image plane">
            <a:extLst>
              <a:ext uri="{FF2B5EF4-FFF2-40B4-BE49-F238E27FC236}">
                <a16:creationId xmlns:a16="http://schemas.microsoft.com/office/drawing/2014/main" id="{C5ECA1D7-8D5E-40DB-882E-51A789D45F90}"/>
              </a:ext>
            </a:extLst>
          </p:cNvPr>
          <p:cNvSpPr txBox="1"/>
          <p:nvPr/>
        </p:nvSpPr>
        <p:spPr>
          <a:xfrm>
            <a:off x="4144036" y="6024609"/>
            <a:ext cx="771234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the equation for image coordinate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terms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2153932" y="4536025"/>
            <a:ext cx="773002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V="1">
            <a:off x="2155672" y="1132549"/>
            <a:ext cx="1" cy="489206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2168724" y="3283462"/>
            <a:ext cx="5941170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6607805" y="2205130"/>
            <a:ext cx="1" cy="3386947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2275626" y="5298147"/>
            <a:ext cx="57400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2168196" y="3278778"/>
            <a:ext cx="5871478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8084652" y="3353726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14" y="1106156"/>
            <a:ext cx="147087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070" y="4671300"/>
            <a:ext cx="147087" cy="147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69F42D29-811C-4D78-B88E-DF2A7E80B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197" y="2997204"/>
            <a:ext cx="428944" cy="369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latex-image-18.pdf" descr="latex-image-18.pdf">
            <a:extLst>
              <a:ext uri="{FF2B5EF4-FFF2-40B4-BE49-F238E27FC236}">
                <a16:creationId xmlns:a16="http://schemas.microsoft.com/office/drawing/2014/main" id="{84C10A93-ED57-4107-BFFC-8AF80CC4E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841" y="3815262"/>
            <a:ext cx="24110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2233917" y="4664525"/>
            <a:ext cx="42956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582" y="5450495"/>
            <a:ext cx="223243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5820249" y="1579377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38" name="latex-image-20.pdf" descr="latex-image-20.pdf">
            <a:extLst>
              <a:ext uri="{FF2B5EF4-FFF2-40B4-BE49-F238E27FC236}">
                <a16:creationId xmlns:a16="http://schemas.microsoft.com/office/drawing/2014/main" id="{7106AD80-8430-4914-BF7E-36CE7DFE8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391" y="3875275"/>
            <a:ext cx="223243" cy="43054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6391248" y="4081693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6607804" y="3606572"/>
            <a:ext cx="517830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8DE1EE4-607A-4411-B510-DDEE119C318B}"/>
                  </a:ext>
                </a:extLst>
              </p:cNvPr>
              <p:cNvSpPr txBox="1"/>
              <p:nvPr/>
            </p:nvSpPr>
            <p:spPr>
              <a:xfrm>
                <a:off x="4352261" y="4714590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8DE1EE4-607A-4411-B510-DDEE119C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1" y="4714590"/>
                <a:ext cx="247888" cy="369332"/>
              </a:xfrm>
              <a:prstGeom prst="rect">
                <a:avLst/>
              </a:prstGeom>
              <a:blipFill>
                <a:blip r:embed="rId8"/>
                <a:stretch>
                  <a:fillRect l="-43902" r="-3658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46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More general (2D) case: arbitrary focal length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7D7BD1A-7D73-4468-8A72-7DDA19D01D2D}"/>
              </a:ext>
            </a:extLst>
          </p:cNvPr>
          <p:cNvSpPr/>
          <p:nvPr/>
        </p:nvSpPr>
        <p:spPr>
          <a:xfrm>
            <a:off x="2153932" y="4536025"/>
            <a:ext cx="773002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0317909-EB33-49A9-BAC3-BC2B89BEF262}"/>
              </a:ext>
            </a:extLst>
          </p:cNvPr>
          <p:cNvSpPr/>
          <p:nvPr/>
        </p:nvSpPr>
        <p:spPr>
          <a:xfrm flipV="1">
            <a:off x="2155672" y="1132549"/>
            <a:ext cx="1" cy="489206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CFCE7F8A-2BB7-4E5E-84A5-CDC610A3E8F8}"/>
              </a:ext>
            </a:extLst>
          </p:cNvPr>
          <p:cNvSpPr/>
          <p:nvPr/>
        </p:nvSpPr>
        <p:spPr>
          <a:xfrm flipV="1">
            <a:off x="2168724" y="3283462"/>
            <a:ext cx="5941170" cy="125256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B2EA8254-F400-469F-9425-D669B614615E}"/>
              </a:ext>
            </a:extLst>
          </p:cNvPr>
          <p:cNvSpPr/>
          <p:nvPr/>
        </p:nvSpPr>
        <p:spPr>
          <a:xfrm flipV="1">
            <a:off x="6607805" y="2205130"/>
            <a:ext cx="1" cy="3386947"/>
          </a:xfrm>
          <a:prstGeom prst="line">
            <a:avLst/>
          </a:prstGeom>
          <a:ln w="50800">
            <a:solidFill>
              <a:srgbClr val="FF93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E221104-E6C8-43EA-B19F-318C5FF76F76}"/>
              </a:ext>
            </a:extLst>
          </p:cNvPr>
          <p:cNvSpPr/>
          <p:nvPr/>
        </p:nvSpPr>
        <p:spPr>
          <a:xfrm>
            <a:off x="2275626" y="5298147"/>
            <a:ext cx="57400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31570D2-58B3-4F94-B572-FFC32E679E3E}"/>
              </a:ext>
            </a:extLst>
          </p:cNvPr>
          <p:cNvSpPr/>
          <p:nvPr/>
        </p:nvSpPr>
        <p:spPr>
          <a:xfrm>
            <a:off x="2168196" y="3278778"/>
            <a:ext cx="5871478" cy="1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618E265-A02B-4EE7-ABD5-AB30E10312EF}"/>
              </a:ext>
            </a:extLst>
          </p:cNvPr>
          <p:cNvSpPr/>
          <p:nvPr/>
        </p:nvSpPr>
        <p:spPr>
          <a:xfrm>
            <a:off x="8084652" y="3353726"/>
            <a:ext cx="1" cy="1146315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latex-image-9.pdf" descr="latex-image-9.pdf">
            <a:extLst>
              <a:ext uri="{FF2B5EF4-FFF2-40B4-BE49-F238E27FC236}">
                <a16:creationId xmlns:a16="http://schemas.microsoft.com/office/drawing/2014/main" id="{56934696-D087-469F-AE86-09C34957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14" y="1106156"/>
            <a:ext cx="147087" cy="19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10.pdf" descr="latex-image-10.pdf">
            <a:extLst>
              <a:ext uri="{FF2B5EF4-FFF2-40B4-BE49-F238E27FC236}">
                <a16:creationId xmlns:a16="http://schemas.microsoft.com/office/drawing/2014/main" id="{5EED9044-D51D-4B00-BB8F-73A2CE40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070" y="4671300"/>
            <a:ext cx="147087" cy="147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6.pdf" descr="latex-image-6.pdf">
            <a:extLst>
              <a:ext uri="{FF2B5EF4-FFF2-40B4-BE49-F238E27FC236}">
                <a16:creationId xmlns:a16="http://schemas.microsoft.com/office/drawing/2014/main" id="{69F42D29-811C-4D78-B88E-DF2A7E80B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197" y="2997204"/>
            <a:ext cx="428944" cy="369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latex-image-18.pdf" descr="latex-image-18.pdf">
            <a:extLst>
              <a:ext uri="{FF2B5EF4-FFF2-40B4-BE49-F238E27FC236}">
                <a16:creationId xmlns:a16="http://schemas.microsoft.com/office/drawing/2014/main" id="{84C10A93-ED57-4107-BFFC-8AF80CC4E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841" y="3815262"/>
            <a:ext cx="24110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id="{D588B166-477A-486B-B434-ED26FD2F6882}"/>
              </a:ext>
            </a:extLst>
          </p:cNvPr>
          <p:cNvSpPr/>
          <p:nvPr/>
        </p:nvSpPr>
        <p:spPr>
          <a:xfrm>
            <a:off x="2233917" y="4664525"/>
            <a:ext cx="42956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atex-image-19.pdf" descr="latex-image-19.pdf">
            <a:extLst>
              <a:ext uri="{FF2B5EF4-FFF2-40B4-BE49-F238E27FC236}">
                <a16:creationId xmlns:a16="http://schemas.microsoft.com/office/drawing/2014/main" id="{2BE79391-AD0C-4465-B935-129E942F8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582" y="5450495"/>
            <a:ext cx="223243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image plane">
            <a:extLst>
              <a:ext uri="{FF2B5EF4-FFF2-40B4-BE49-F238E27FC236}">
                <a16:creationId xmlns:a16="http://schemas.microsoft.com/office/drawing/2014/main" id="{3AACB0FB-3B39-4658-B30D-ED97EE3A46A0}"/>
              </a:ext>
            </a:extLst>
          </p:cNvPr>
          <p:cNvSpPr txBox="1"/>
          <p:nvPr/>
        </p:nvSpPr>
        <p:spPr>
          <a:xfrm>
            <a:off x="5820249" y="1579377"/>
            <a:ext cx="15751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CBB16738-1D94-474D-9910-5CCE87D9618F}"/>
              </a:ext>
            </a:extLst>
          </p:cNvPr>
          <p:cNvSpPr/>
          <p:nvPr/>
        </p:nvSpPr>
        <p:spPr>
          <a:xfrm rot="5400000">
            <a:off x="6391248" y="4081693"/>
            <a:ext cx="83669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89360157-AF07-4DE0-BDA1-1F720EA662B4}"/>
              </a:ext>
            </a:extLst>
          </p:cNvPr>
          <p:cNvSpPr/>
          <p:nvPr/>
        </p:nvSpPr>
        <p:spPr>
          <a:xfrm>
            <a:off x="6607804" y="3606572"/>
            <a:ext cx="517830" cy="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latex-image-15.pdf" descr="latex-image-15.pdf">
            <a:extLst>
              <a:ext uri="{FF2B5EF4-FFF2-40B4-BE49-F238E27FC236}">
                <a16:creationId xmlns:a16="http://schemas.microsoft.com/office/drawing/2014/main" id="{E91637CE-3AC4-41D0-9F12-866D16C3D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825" y="6024609"/>
            <a:ext cx="4607719" cy="37504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8115EB-81F1-4544-AE4A-A21B30A85A91}"/>
                  </a:ext>
                </a:extLst>
              </p:cNvPr>
              <p:cNvSpPr txBox="1"/>
              <p:nvPr/>
            </p:nvSpPr>
            <p:spPr>
              <a:xfrm>
                <a:off x="4352261" y="4714590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8115EB-81F1-4544-AE4A-A21B30A85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61" y="4714590"/>
                <a:ext cx="247888" cy="369332"/>
              </a:xfrm>
              <a:prstGeom prst="rect">
                <a:avLst/>
              </a:prstGeom>
              <a:blipFill>
                <a:blip r:embed="rId8"/>
                <a:stretch>
                  <a:fillRect l="-43902" r="-3658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12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pinhole camera matrix for arbitrary focal length</a:t>
            </a:r>
            <a:endParaRPr dirty="0"/>
          </a:p>
        </p:txBody>
      </p:sp>
      <p:pic>
        <p:nvPicPr>
          <p:cNvPr id="22" name="latex-image-14.pdf" descr="latex-image-14.pdf">
            <a:extLst>
              <a:ext uri="{FF2B5EF4-FFF2-40B4-BE49-F238E27FC236}">
                <a16:creationId xmlns:a16="http://schemas.microsoft.com/office/drawing/2014/main" id="{0C184679-6E70-43B2-AAB8-E97E069D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408" y="2846440"/>
            <a:ext cx="5473184" cy="149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lationship from similar triangles…">
            <a:extLst>
              <a:ext uri="{FF2B5EF4-FFF2-40B4-BE49-F238E27FC236}">
                <a16:creationId xmlns:a16="http://schemas.microsoft.com/office/drawing/2014/main" id="{E31D68D3-3F5B-4458-894E-F28F9FC357B1}"/>
              </a:ext>
            </a:extLst>
          </p:cNvPr>
          <p:cNvSpPr txBox="1"/>
          <p:nvPr/>
        </p:nvSpPr>
        <p:spPr>
          <a:xfrm>
            <a:off x="1179260" y="1215441"/>
            <a:ext cx="447173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Relationship from similar triangles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6" name="generic camera model">
            <a:extLst>
              <a:ext uri="{FF2B5EF4-FFF2-40B4-BE49-F238E27FC236}">
                <a16:creationId xmlns:a16="http://schemas.microsoft.com/office/drawing/2014/main" id="{27AE470E-6E14-4DAA-94C6-68E708A14763}"/>
              </a:ext>
            </a:extLst>
          </p:cNvPr>
          <p:cNvSpPr txBox="1"/>
          <p:nvPr/>
        </p:nvSpPr>
        <p:spPr>
          <a:xfrm>
            <a:off x="1179260" y="2474302"/>
            <a:ext cx="656243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camera model</a:t>
            </a: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2400" i="1" dirty="0">
                <a:solidFill>
                  <a:prstClr val="black"/>
                </a:solidFill>
                <a:latin typeface="Calibri Light" panose="020F0302020204030204"/>
              </a:rPr>
              <a:t>in homogeneous coordinates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7" name="What does the pinhole camera projection look like?">
            <a:extLst>
              <a:ext uri="{FF2B5EF4-FFF2-40B4-BE49-F238E27FC236}">
                <a16:creationId xmlns:a16="http://schemas.microsoft.com/office/drawing/2014/main" id="{84D51AAC-DB16-49A6-8EAA-88778406D7DA}"/>
              </a:ext>
            </a:extLst>
          </p:cNvPr>
          <p:cNvSpPr txBox="1"/>
          <p:nvPr/>
        </p:nvSpPr>
        <p:spPr>
          <a:xfrm>
            <a:off x="1179260" y="4394079"/>
            <a:ext cx="641707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What does the pinhole camera projection look like?</a:t>
            </a:r>
          </a:p>
        </p:txBody>
      </p:sp>
      <p:pic>
        <p:nvPicPr>
          <p:cNvPr id="11" name="latex-image-12.pdf" descr="latex-image-12.pdf">
            <a:extLst>
              <a:ext uri="{FF2B5EF4-FFF2-40B4-BE49-F238E27FC236}">
                <a16:creationId xmlns:a16="http://schemas.microsoft.com/office/drawing/2014/main" id="{26C0FC23-5886-429D-AE19-4A6E6BF2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415" y="4960616"/>
            <a:ext cx="3985170" cy="155111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956B28-9FBC-4434-BFE0-3259D4C0C330}"/>
              </a:ext>
            </a:extLst>
          </p:cNvPr>
          <p:cNvSpPr/>
          <p:nvPr/>
        </p:nvSpPr>
        <p:spPr>
          <a:xfrm>
            <a:off x="3061701" y="2915770"/>
            <a:ext cx="1202076" cy="1347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970F68-0BAB-43BB-A7DF-8B21DD780E8B}"/>
                  </a:ext>
                </a:extLst>
              </p:cNvPr>
              <p:cNvSpPr txBox="1"/>
              <p:nvPr/>
            </p:nvSpPr>
            <p:spPr>
              <a:xfrm>
                <a:off x="3410778" y="2969937"/>
                <a:ext cx="644151" cy="1217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970F68-0BAB-43BB-A7DF-8B21DD780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78" y="2969937"/>
                <a:ext cx="644151" cy="1217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latex-image-15.pdf" descr="latex-image-15.pdf">
            <a:extLst>
              <a:ext uri="{FF2B5EF4-FFF2-40B4-BE49-F238E27FC236}">
                <a16:creationId xmlns:a16="http://schemas.microsoft.com/office/drawing/2014/main" id="{D032D961-74BA-42B5-B1A5-2BC8F5F33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141" y="1877065"/>
            <a:ext cx="4607719" cy="3750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017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Line"/>
          <p:cNvSpPr/>
          <p:nvPr/>
        </p:nvSpPr>
        <p:spPr>
          <a:xfrm>
            <a:off x="2700093" y="5322094"/>
            <a:ext cx="6831999" cy="0"/>
          </a:xfrm>
          <a:prstGeom prst="line">
            <a:avLst/>
          </a:prstGeom>
          <a:ln w="38100">
            <a:solidFill>
              <a:srgbClr val="FF26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9" name="Line"/>
          <p:cNvSpPr/>
          <p:nvPr/>
        </p:nvSpPr>
        <p:spPr>
          <a:xfrm flipV="1">
            <a:off x="4444008" y="2772671"/>
            <a:ext cx="0" cy="25449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0" name="latex-image-18.pdf" descr="latex-image-1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960" y="2870895"/>
            <a:ext cx="294680" cy="22324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ine"/>
          <p:cNvSpPr/>
          <p:nvPr/>
        </p:nvSpPr>
        <p:spPr>
          <a:xfrm>
            <a:off x="8614172" y="2982516"/>
            <a:ext cx="1785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world point"/>
          <p:cNvSpPr txBox="1"/>
          <p:nvPr/>
        </p:nvSpPr>
        <p:spPr>
          <a:xfrm>
            <a:off x="9184886" y="2857759"/>
            <a:ext cx="83061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 point</a:t>
            </a:r>
          </a:p>
        </p:txBody>
      </p:sp>
      <p:sp>
        <p:nvSpPr>
          <p:cNvPr id="293" name="Line"/>
          <p:cNvSpPr/>
          <p:nvPr/>
        </p:nvSpPr>
        <p:spPr>
          <a:xfrm flipV="1">
            <a:off x="2713487" y="3568817"/>
            <a:ext cx="1" cy="1757742"/>
          </a:xfrm>
          <a:prstGeom prst="line">
            <a:avLst/>
          </a:prstGeom>
          <a:ln w="38100">
            <a:solidFill>
              <a:srgbClr val="FF26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4" name="Line"/>
          <p:cNvSpPr/>
          <p:nvPr/>
        </p:nvSpPr>
        <p:spPr>
          <a:xfrm>
            <a:off x="4436753" y="3929063"/>
            <a:ext cx="808137" cy="0"/>
          </a:xfrm>
          <a:prstGeom prst="line">
            <a:avLst/>
          </a:prstGeom>
          <a:ln w="38100">
            <a:solidFill>
              <a:srgbClr val="00F9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5" name="Line"/>
          <p:cNvSpPr/>
          <p:nvPr/>
        </p:nvSpPr>
        <p:spPr>
          <a:xfrm flipV="1">
            <a:off x="4450146" y="3120033"/>
            <a:ext cx="1" cy="813495"/>
          </a:xfrm>
          <a:prstGeom prst="line">
            <a:avLst/>
          </a:prstGeom>
          <a:ln w="38100">
            <a:solidFill>
              <a:srgbClr val="00F9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6" name="latex-image-32.pdf" descr="latex-image-3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08" y="5061586"/>
            <a:ext cx="735110" cy="20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latex-image-34.pdf" descr="latex-image-3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84" y="3657482"/>
            <a:ext cx="591291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In general, the camera and image sensor…"/>
          <p:cNvSpPr txBox="1"/>
          <p:nvPr/>
        </p:nvSpPr>
        <p:spPr>
          <a:xfrm>
            <a:off x="1132119" y="1206336"/>
            <a:ext cx="992776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general, the camera and image have 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Helvetica"/>
                <a:cs typeface="Helvetica"/>
                <a:sym typeface="Helvetica"/>
              </a:rPr>
              <a:t>different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coordinate systems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99" name="Line"/>
          <p:cNvSpPr/>
          <p:nvPr/>
        </p:nvSpPr>
        <p:spPr>
          <a:xfrm>
            <a:off x="4417219" y="4625578"/>
            <a:ext cx="1785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476" y="4549676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image point"/>
          <p:cNvSpPr txBox="1"/>
          <p:nvPr/>
        </p:nvSpPr>
        <p:spPr>
          <a:xfrm>
            <a:off x="4746778" y="4768712"/>
            <a:ext cx="8547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point</a:t>
            </a:r>
          </a:p>
        </p:txBody>
      </p:sp>
      <p:sp>
        <p:nvSpPr>
          <p:cNvPr id="16" name="Shape 667">
            <a:extLst>
              <a:ext uri="{FF2B5EF4-FFF2-40B4-BE49-F238E27FC236}">
                <a16:creationId xmlns:a16="http://schemas.microsoft.com/office/drawing/2014/main" id="{8E6177F6-FBA1-496F-A92B-5C535C0F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Generalizing the camera matrix</a:t>
            </a:r>
            <a:endParaRPr dirty="0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11170B45-65EA-4D43-A677-7C51B7744578}"/>
              </a:ext>
            </a:extLst>
          </p:cNvPr>
          <p:cNvSpPr/>
          <p:nvPr/>
        </p:nvSpPr>
        <p:spPr>
          <a:xfrm>
            <a:off x="6204830" y="4535131"/>
            <a:ext cx="1892205" cy="1"/>
          </a:xfrm>
          <a:prstGeom prst="line">
            <a:avLst/>
          </a:prstGeom>
          <a:ln w="38100">
            <a:solidFill>
              <a:srgbClr val="0433FF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84888FBE-4A91-4247-813F-9034F5BB91BC}"/>
              </a:ext>
            </a:extLst>
          </p:cNvPr>
          <p:cNvSpPr/>
          <p:nvPr/>
        </p:nvSpPr>
        <p:spPr>
          <a:xfrm flipV="1">
            <a:off x="6218224" y="2781854"/>
            <a:ext cx="1" cy="1757742"/>
          </a:xfrm>
          <a:prstGeom prst="line">
            <a:avLst/>
          </a:prstGeom>
          <a:ln w="38100">
            <a:solidFill>
              <a:srgbClr val="0433FF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latex-image-35.pdf" descr="latex-image-35.pdf">
            <a:extLst>
              <a:ext uri="{FF2B5EF4-FFF2-40B4-BE49-F238E27FC236}">
                <a16:creationId xmlns:a16="http://schemas.microsoft.com/office/drawing/2014/main" id="{03EB6A01-3C8D-4B27-B5C2-06DD4E3E4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271" y="4190695"/>
            <a:ext cx="662752" cy="2232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779960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Generalizing the camera matrix</a:t>
            </a:r>
            <a:endParaRPr dirty="0"/>
          </a:p>
        </p:txBody>
      </p:sp>
      <p:sp>
        <p:nvSpPr>
          <p:cNvPr id="27" name="What does the pinhole camera projection look like?">
            <a:extLst>
              <a:ext uri="{FF2B5EF4-FFF2-40B4-BE49-F238E27FC236}">
                <a16:creationId xmlns:a16="http://schemas.microsoft.com/office/drawing/2014/main" id="{84D51AAC-DB16-49A6-8EAA-88778406D7DA}"/>
              </a:ext>
            </a:extLst>
          </p:cNvPr>
          <p:cNvSpPr txBox="1"/>
          <p:nvPr/>
        </p:nvSpPr>
        <p:spPr>
          <a:xfrm>
            <a:off x="1179260" y="4394079"/>
            <a:ext cx="47194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How does the camera matrix change?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pic>
        <p:nvPicPr>
          <p:cNvPr id="11" name="latex-image-12.pdf" descr="latex-image-12.pdf">
            <a:extLst>
              <a:ext uri="{FF2B5EF4-FFF2-40B4-BE49-F238E27FC236}">
                <a16:creationId xmlns:a16="http://schemas.microsoft.com/office/drawing/2014/main" id="{26C0FC23-5886-429D-AE19-4A6E6BF2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415" y="4960616"/>
            <a:ext cx="3985170" cy="15511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amera origin and image origin might be different">
            <a:extLst>
              <a:ext uri="{FF2B5EF4-FFF2-40B4-BE49-F238E27FC236}">
                <a16:creationId xmlns:a16="http://schemas.microsoft.com/office/drawing/2014/main" id="{FFE1E2EC-D734-4234-BE82-91D261E942FC}"/>
              </a:ext>
            </a:extLst>
          </p:cNvPr>
          <p:cNvSpPr txBox="1"/>
          <p:nvPr/>
        </p:nvSpPr>
        <p:spPr>
          <a:xfrm>
            <a:off x="1179260" y="1064239"/>
            <a:ext cx="815492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particular, the 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amera origin and image origin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may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be different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EF771DA6-7328-45EC-9A17-1A766F258E10}"/>
              </a:ext>
            </a:extLst>
          </p:cNvPr>
          <p:cNvSpPr/>
          <p:nvPr/>
        </p:nvSpPr>
        <p:spPr>
          <a:xfrm>
            <a:off x="4363791" y="1688902"/>
            <a:ext cx="3232547" cy="2206086"/>
          </a:xfrm>
          <a:prstGeom prst="rect">
            <a:avLst/>
          </a:prstGeom>
          <a:solidFill>
            <a:schemeClr val="bg2"/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E7E042AF-FB5A-4EE1-A300-E2E509BEC9CE}"/>
              </a:ext>
            </a:extLst>
          </p:cNvPr>
          <p:cNvSpPr/>
          <p:nvPr/>
        </p:nvSpPr>
        <p:spPr>
          <a:xfrm>
            <a:off x="5926486" y="2800875"/>
            <a:ext cx="146896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587F99AC-DCB9-4139-BC72-4316F6369602}"/>
              </a:ext>
            </a:extLst>
          </p:cNvPr>
          <p:cNvSpPr/>
          <p:nvPr/>
        </p:nvSpPr>
        <p:spPr>
          <a:xfrm flipV="1">
            <a:off x="5935416" y="1873946"/>
            <a:ext cx="1" cy="93585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F5789BAC-A4A7-41F3-B15E-A66F471D65A3}"/>
              </a:ext>
            </a:extLst>
          </p:cNvPr>
          <p:cNvSpPr/>
          <p:nvPr/>
        </p:nvSpPr>
        <p:spPr>
          <a:xfrm>
            <a:off x="4354861" y="3899226"/>
            <a:ext cx="14276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CCF7F079-294F-40E7-8105-0B2B11FCADE2}"/>
              </a:ext>
            </a:extLst>
          </p:cNvPr>
          <p:cNvSpPr/>
          <p:nvPr/>
        </p:nvSpPr>
        <p:spPr>
          <a:xfrm flipV="1">
            <a:off x="4363791" y="2972298"/>
            <a:ext cx="1" cy="93585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" name="camera coordinate system">
            <a:extLst>
              <a:ext uri="{FF2B5EF4-FFF2-40B4-BE49-F238E27FC236}">
                <a16:creationId xmlns:a16="http://schemas.microsoft.com/office/drawing/2014/main" id="{8E7D8BCD-C9CC-47BF-BDF3-7BFB7378DC64}"/>
              </a:ext>
            </a:extLst>
          </p:cNvPr>
          <p:cNvSpPr txBox="1"/>
          <p:nvPr/>
        </p:nvSpPr>
        <p:spPr>
          <a:xfrm>
            <a:off x="5868120" y="2800874"/>
            <a:ext cx="347429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camera coordinate system</a:t>
            </a:r>
          </a:p>
        </p:txBody>
      </p:sp>
      <p:sp>
        <p:nvSpPr>
          <p:cNvPr id="17" name="image coordinate system">
            <a:extLst>
              <a:ext uri="{FF2B5EF4-FFF2-40B4-BE49-F238E27FC236}">
                <a16:creationId xmlns:a16="http://schemas.microsoft.com/office/drawing/2014/main" id="{B1C9475A-CB0A-4867-B710-686ED1934745}"/>
              </a:ext>
            </a:extLst>
          </p:cNvPr>
          <p:cNvSpPr txBox="1"/>
          <p:nvPr/>
        </p:nvSpPr>
        <p:spPr>
          <a:xfrm>
            <a:off x="4338189" y="3870255"/>
            <a:ext cx="31431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coordinate system</a:t>
            </a:r>
          </a:p>
        </p:txBody>
      </p:sp>
      <p:sp>
        <p:nvSpPr>
          <p:cNvPr id="18" name="CCD array">
            <a:extLst>
              <a:ext uri="{FF2B5EF4-FFF2-40B4-BE49-F238E27FC236}">
                <a16:creationId xmlns:a16="http://schemas.microsoft.com/office/drawing/2014/main" id="{ED6D98F1-265E-4456-9603-250BCCF28542}"/>
              </a:ext>
            </a:extLst>
          </p:cNvPr>
          <p:cNvSpPr txBox="1"/>
          <p:nvPr/>
        </p:nvSpPr>
        <p:spPr>
          <a:xfrm>
            <a:off x="4363791" y="1668298"/>
            <a:ext cx="103552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F1572784-636B-407E-98E2-EC5144DFD233}"/>
              </a:ext>
            </a:extLst>
          </p:cNvPr>
          <p:cNvSpPr/>
          <p:nvPr/>
        </p:nvSpPr>
        <p:spPr>
          <a:xfrm flipH="1">
            <a:off x="4454627" y="2842436"/>
            <a:ext cx="1427127" cy="969849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0" name="pasted-image.pdf" descr="pasted-image.pdf">
            <a:extLst>
              <a:ext uri="{FF2B5EF4-FFF2-40B4-BE49-F238E27FC236}">
                <a16:creationId xmlns:a16="http://schemas.microsoft.com/office/drawing/2014/main" id="{FF15D042-0452-40DD-84A2-C3632B25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753" y="2992636"/>
            <a:ext cx="205384" cy="2143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367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Generalizing the camera matrix</a:t>
            </a:r>
            <a:endParaRPr dirty="0"/>
          </a:p>
        </p:txBody>
      </p:sp>
      <p:sp>
        <p:nvSpPr>
          <p:cNvPr id="27" name="What does the pinhole camera projection look like?">
            <a:extLst>
              <a:ext uri="{FF2B5EF4-FFF2-40B4-BE49-F238E27FC236}">
                <a16:creationId xmlns:a16="http://schemas.microsoft.com/office/drawing/2014/main" id="{84D51AAC-DB16-49A6-8EAA-88778406D7DA}"/>
              </a:ext>
            </a:extLst>
          </p:cNvPr>
          <p:cNvSpPr txBox="1"/>
          <p:nvPr/>
        </p:nvSpPr>
        <p:spPr>
          <a:xfrm>
            <a:off x="1179260" y="4394079"/>
            <a:ext cx="47194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How does the camera matrix change?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cs typeface="Helvetica"/>
              <a:sym typeface="Helvetica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EF771DA6-7328-45EC-9A17-1A766F258E10}"/>
              </a:ext>
            </a:extLst>
          </p:cNvPr>
          <p:cNvSpPr/>
          <p:nvPr/>
        </p:nvSpPr>
        <p:spPr>
          <a:xfrm>
            <a:off x="4363791" y="1688902"/>
            <a:ext cx="3232547" cy="2206086"/>
          </a:xfrm>
          <a:prstGeom prst="rect">
            <a:avLst/>
          </a:prstGeom>
          <a:solidFill>
            <a:schemeClr val="bg2"/>
          </a:solidFill>
          <a:ln w="25400">
            <a:solidFill>
              <a:srgbClr val="85888D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E7E042AF-FB5A-4EE1-A300-E2E509BEC9CE}"/>
              </a:ext>
            </a:extLst>
          </p:cNvPr>
          <p:cNvSpPr/>
          <p:nvPr/>
        </p:nvSpPr>
        <p:spPr>
          <a:xfrm>
            <a:off x="5926486" y="2800875"/>
            <a:ext cx="146896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587F99AC-DCB9-4139-BC72-4316F6369602}"/>
              </a:ext>
            </a:extLst>
          </p:cNvPr>
          <p:cNvSpPr/>
          <p:nvPr/>
        </p:nvSpPr>
        <p:spPr>
          <a:xfrm flipV="1">
            <a:off x="5935416" y="1873946"/>
            <a:ext cx="1" cy="93585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F5789BAC-A4A7-41F3-B15E-A66F471D65A3}"/>
              </a:ext>
            </a:extLst>
          </p:cNvPr>
          <p:cNvSpPr/>
          <p:nvPr/>
        </p:nvSpPr>
        <p:spPr>
          <a:xfrm>
            <a:off x="4354861" y="3899226"/>
            <a:ext cx="14276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CCF7F079-294F-40E7-8105-0B2B11FCADE2}"/>
              </a:ext>
            </a:extLst>
          </p:cNvPr>
          <p:cNvSpPr/>
          <p:nvPr/>
        </p:nvSpPr>
        <p:spPr>
          <a:xfrm flipV="1">
            <a:off x="4363791" y="2972298"/>
            <a:ext cx="1" cy="93585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" name="camera coordinate system">
            <a:extLst>
              <a:ext uri="{FF2B5EF4-FFF2-40B4-BE49-F238E27FC236}">
                <a16:creationId xmlns:a16="http://schemas.microsoft.com/office/drawing/2014/main" id="{8E7D8BCD-C9CC-47BF-BDF3-7BFB7378DC64}"/>
              </a:ext>
            </a:extLst>
          </p:cNvPr>
          <p:cNvSpPr txBox="1"/>
          <p:nvPr/>
        </p:nvSpPr>
        <p:spPr>
          <a:xfrm>
            <a:off x="5868120" y="2800874"/>
            <a:ext cx="347429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camera coordinate system</a:t>
            </a:r>
          </a:p>
        </p:txBody>
      </p:sp>
      <p:sp>
        <p:nvSpPr>
          <p:cNvPr id="17" name="image coordinate system">
            <a:extLst>
              <a:ext uri="{FF2B5EF4-FFF2-40B4-BE49-F238E27FC236}">
                <a16:creationId xmlns:a16="http://schemas.microsoft.com/office/drawing/2014/main" id="{B1C9475A-CB0A-4867-B710-686ED1934745}"/>
              </a:ext>
            </a:extLst>
          </p:cNvPr>
          <p:cNvSpPr txBox="1"/>
          <p:nvPr/>
        </p:nvSpPr>
        <p:spPr>
          <a:xfrm>
            <a:off x="4338189" y="3870255"/>
            <a:ext cx="31431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coordinate system</a:t>
            </a:r>
          </a:p>
        </p:txBody>
      </p:sp>
      <p:sp>
        <p:nvSpPr>
          <p:cNvPr id="18" name="CCD array">
            <a:extLst>
              <a:ext uri="{FF2B5EF4-FFF2-40B4-BE49-F238E27FC236}">
                <a16:creationId xmlns:a16="http://schemas.microsoft.com/office/drawing/2014/main" id="{ED6D98F1-265E-4456-9603-250BCCF28542}"/>
              </a:ext>
            </a:extLst>
          </p:cNvPr>
          <p:cNvSpPr txBox="1"/>
          <p:nvPr/>
        </p:nvSpPr>
        <p:spPr>
          <a:xfrm>
            <a:off x="4363791" y="1668298"/>
            <a:ext cx="103552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 plane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F1572784-636B-407E-98E2-EC5144DFD233}"/>
              </a:ext>
            </a:extLst>
          </p:cNvPr>
          <p:cNvSpPr/>
          <p:nvPr/>
        </p:nvSpPr>
        <p:spPr>
          <a:xfrm flipH="1">
            <a:off x="4454627" y="2842436"/>
            <a:ext cx="1427127" cy="969849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0" name="pasted-image.pdf" descr="pasted-image.pdf">
            <a:extLst>
              <a:ext uri="{FF2B5EF4-FFF2-40B4-BE49-F238E27FC236}">
                <a16:creationId xmlns:a16="http://schemas.microsoft.com/office/drawing/2014/main" id="{FF15D042-0452-40DD-84A2-C3632B25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753" y="2992636"/>
            <a:ext cx="205384" cy="21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latex-image-21.pdf" descr="latex-image-21.pdf">
            <a:extLst>
              <a:ext uri="{FF2B5EF4-FFF2-40B4-BE49-F238E27FC236}">
                <a16:creationId xmlns:a16="http://schemas.microsoft.com/office/drawing/2014/main" id="{F2810428-ADB3-4777-B0EF-05178584C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29" y="4941117"/>
            <a:ext cx="4252741" cy="157061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Camera origin and image origin might be different">
            <a:extLst>
              <a:ext uri="{FF2B5EF4-FFF2-40B4-BE49-F238E27FC236}">
                <a16:creationId xmlns:a16="http://schemas.microsoft.com/office/drawing/2014/main" id="{4350FE43-3CEF-4688-84DD-8099C87123FE}"/>
              </a:ext>
            </a:extLst>
          </p:cNvPr>
          <p:cNvSpPr txBox="1"/>
          <p:nvPr/>
        </p:nvSpPr>
        <p:spPr>
          <a:xfrm>
            <a:off x="1179260" y="1064239"/>
            <a:ext cx="815492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particular, the c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amera origin and image origin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may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be different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We can decompose the camera matrix like this:">
            <a:extLst>
              <a:ext uri="{FF2B5EF4-FFF2-40B4-BE49-F238E27FC236}">
                <a16:creationId xmlns:a16="http://schemas.microsoft.com/office/drawing/2014/main" id="{3F2FF6F9-4F3D-4A90-B30F-26AC889FB6EB}"/>
              </a:ext>
            </a:extLst>
          </p:cNvPr>
          <p:cNvSpPr txBox="1"/>
          <p:nvPr/>
        </p:nvSpPr>
        <p:spPr>
          <a:xfrm>
            <a:off x="8795658" y="3724919"/>
            <a:ext cx="2526874" cy="154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shift vector transforming camera origin to image origin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3ABE7F-8242-4B79-A669-77BE9B0C64F0}"/>
              </a:ext>
            </a:extLst>
          </p:cNvPr>
          <p:cNvCxnSpPr>
            <a:cxnSpLocks/>
          </p:cNvCxnSpPr>
          <p:nvPr/>
        </p:nvCxnSpPr>
        <p:spPr>
          <a:xfrm flipH="1">
            <a:off x="7019109" y="4499651"/>
            <a:ext cx="1776549" cy="37931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7338-2929-4750-922E-29297A82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73"/>
            <a:ext cx="10972800" cy="715963"/>
          </a:xfrm>
        </p:spPr>
        <p:txBody>
          <a:bodyPr/>
          <a:lstStyle/>
          <a:p>
            <a:r>
              <a:rPr lang="en-US" sz="3600" dirty="0"/>
              <a:t>Camera Obscura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4AEBD-52A3-5146-B9B5-0EB5ABB0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595" y="601120"/>
            <a:ext cx="7330359" cy="60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684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Camera matrix decomposition</a:t>
            </a:r>
            <a:endParaRPr dirty="0"/>
          </a:p>
        </p:txBody>
      </p:sp>
      <p:pic>
        <p:nvPicPr>
          <p:cNvPr id="21" name="latex-image-22.pdf" descr="latex-image-22.pdf">
            <a:extLst>
              <a:ext uri="{FF2B5EF4-FFF2-40B4-BE49-F238E27FC236}">
                <a16:creationId xmlns:a16="http://schemas.microsoft.com/office/drawing/2014/main" id="{904A0203-EF49-4CD2-8E9F-BD542DAD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254" y="1836169"/>
            <a:ext cx="5072063" cy="116086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We can decompose the camera matrix like this:">
            <a:extLst>
              <a:ext uri="{FF2B5EF4-FFF2-40B4-BE49-F238E27FC236}">
                <a16:creationId xmlns:a16="http://schemas.microsoft.com/office/drawing/2014/main" id="{596F0763-FF08-4BEF-941B-3E0C864C3572}"/>
              </a:ext>
            </a:extLst>
          </p:cNvPr>
          <p:cNvSpPr txBox="1"/>
          <p:nvPr/>
        </p:nvSpPr>
        <p:spPr>
          <a:xfrm>
            <a:off x="1337043" y="1193124"/>
            <a:ext cx="588962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can decompose the camera matrix like this:</a:t>
            </a:r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0EC5932F-E385-4E46-B1AB-6CD2E2D7411B}"/>
              </a:ext>
            </a:extLst>
          </p:cNvPr>
          <p:cNvSpPr/>
          <p:nvPr/>
        </p:nvSpPr>
        <p:spPr>
          <a:xfrm flipV="1">
            <a:off x="7824958" y="1824606"/>
            <a:ext cx="0" cy="116086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8" name="We can decompose the camera matrix like this:">
            <a:extLst>
              <a:ext uri="{FF2B5EF4-FFF2-40B4-BE49-F238E27FC236}">
                <a16:creationId xmlns:a16="http://schemas.microsoft.com/office/drawing/2014/main" id="{624F2693-CF29-419B-9765-90AAD10DFEE3}"/>
              </a:ext>
            </a:extLst>
          </p:cNvPr>
          <p:cNvSpPr txBox="1"/>
          <p:nvPr/>
        </p:nvSpPr>
        <p:spPr>
          <a:xfrm>
            <a:off x="1337043" y="5752728"/>
            <a:ext cx="571111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does each part of the matrix represent?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59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Camera matrix decomposition</a:t>
            </a:r>
            <a:endParaRPr dirty="0"/>
          </a:p>
        </p:txBody>
      </p:sp>
      <p:pic>
        <p:nvPicPr>
          <p:cNvPr id="21" name="latex-image-22.pdf" descr="latex-image-22.pdf">
            <a:extLst>
              <a:ext uri="{FF2B5EF4-FFF2-40B4-BE49-F238E27FC236}">
                <a16:creationId xmlns:a16="http://schemas.microsoft.com/office/drawing/2014/main" id="{904A0203-EF49-4CD2-8E9F-BD542DAD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254" y="1836169"/>
            <a:ext cx="5072063" cy="116086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We can decompose the camera matrix like this:">
            <a:extLst>
              <a:ext uri="{FF2B5EF4-FFF2-40B4-BE49-F238E27FC236}">
                <a16:creationId xmlns:a16="http://schemas.microsoft.com/office/drawing/2014/main" id="{596F0763-FF08-4BEF-941B-3E0C864C3572}"/>
              </a:ext>
            </a:extLst>
          </p:cNvPr>
          <p:cNvSpPr txBox="1"/>
          <p:nvPr/>
        </p:nvSpPr>
        <p:spPr>
          <a:xfrm>
            <a:off x="1337043" y="1193124"/>
            <a:ext cx="588962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can decompose the camera matrix like this:</a:t>
            </a:r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0EC5932F-E385-4E46-B1AB-6CD2E2D7411B}"/>
              </a:ext>
            </a:extLst>
          </p:cNvPr>
          <p:cNvSpPr/>
          <p:nvPr/>
        </p:nvSpPr>
        <p:spPr>
          <a:xfrm flipV="1">
            <a:off x="7824958" y="1824606"/>
            <a:ext cx="0" cy="116086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extrinsic">
            <a:extLst>
              <a:ext uri="{FF2B5EF4-FFF2-40B4-BE49-F238E27FC236}">
                <a16:creationId xmlns:a16="http://schemas.microsoft.com/office/drawing/2014/main" id="{C06A5C89-095D-4060-A53F-AA20FB2097B2}"/>
              </a:ext>
            </a:extLst>
          </p:cNvPr>
          <p:cNvSpPr txBox="1"/>
          <p:nvPr/>
        </p:nvSpPr>
        <p:spPr>
          <a:xfrm>
            <a:off x="6278650" y="3786223"/>
            <a:ext cx="5072063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(homogeneous) perspective projection from 3D to 2D, assuming image plane at z = 1 and shared camera/image origin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28DD72-D09B-4F45-A363-1ECDA5435C9D}"/>
              </a:ext>
            </a:extLst>
          </p:cNvPr>
          <p:cNvCxnSpPr>
            <a:cxnSpLocks/>
          </p:cNvCxnSpPr>
          <p:nvPr/>
        </p:nvCxnSpPr>
        <p:spPr>
          <a:xfrm flipH="1" flipV="1">
            <a:off x="7217238" y="3156980"/>
            <a:ext cx="332370" cy="576556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xtrinsic">
            <a:extLst>
              <a:ext uri="{FF2B5EF4-FFF2-40B4-BE49-F238E27FC236}">
                <a16:creationId xmlns:a16="http://schemas.microsoft.com/office/drawing/2014/main" id="{E9099ED9-854A-42C7-9CA8-303B756AB297}"/>
              </a:ext>
            </a:extLst>
          </p:cNvPr>
          <p:cNvSpPr txBox="1"/>
          <p:nvPr/>
        </p:nvSpPr>
        <p:spPr>
          <a:xfrm>
            <a:off x="1251598" y="3786223"/>
            <a:ext cx="4517912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(homogeneous) transformation from 2D to 2D, accounting for not unit focal length and origin shift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06B97F-991F-4352-9095-0CD41E13102E}"/>
              </a:ext>
            </a:extLst>
          </p:cNvPr>
          <p:cNvCxnSpPr>
            <a:cxnSpLocks/>
          </p:cNvCxnSpPr>
          <p:nvPr/>
        </p:nvCxnSpPr>
        <p:spPr>
          <a:xfrm flipV="1">
            <a:off x="4642393" y="3156980"/>
            <a:ext cx="332370" cy="576556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5291C75-83B0-4B4B-A1B5-646D80B9E06A}"/>
              </a:ext>
            </a:extLst>
          </p:cNvPr>
          <p:cNvGrpSpPr/>
          <p:nvPr/>
        </p:nvGrpSpPr>
        <p:grpSpPr>
          <a:xfrm>
            <a:off x="1936283" y="5236949"/>
            <a:ext cx="8319435" cy="1288747"/>
            <a:chOff x="565741" y="5236949"/>
            <a:chExt cx="8319435" cy="1288747"/>
          </a:xfrm>
        </p:grpSpPr>
        <p:pic>
          <p:nvPicPr>
            <p:cNvPr id="13" name="latex-image-23.pdf" descr="latex-image-23.pdf">
              <a:extLst>
                <a:ext uri="{FF2B5EF4-FFF2-40B4-BE49-F238E27FC236}">
                  <a16:creationId xmlns:a16="http://schemas.microsoft.com/office/drawing/2014/main" id="{A33B3EA2-CC91-4B05-BE05-7B6BC3379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7356" y="5689240"/>
              <a:ext cx="1765084" cy="38416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We can decompose the camera matrix like this:">
              <a:extLst>
                <a:ext uri="{FF2B5EF4-FFF2-40B4-BE49-F238E27FC236}">
                  <a16:creationId xmlns:a16="http://schemas.microsoft.com/office/drawing/2014/main" id="{F4C3C47F-A6DE-48FF-AF47-0FFE815BADC2}"/>
                </a:ext>
              </a:extLst>
            </p:cNvPr>
            <p:cNvSpPr txBox="1"/>
            <p:nvPr/>
          </p:nvSpPr>
          <p:spPr>
            <a:xfrm>
              <a:off x="565741" y="5619744"/>
              <a:ext cx="196739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8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Also written as: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pic>
          <p:nvPicPr>
            <p:cNvPr id="15" name="latex-image-26.pdf" descr="latex-image-26.pdf">
              <a:extLst>
                <a:ext uri="{FF2B5EF4-FFF2-40B4-BE49-F238E27FC236}">
                  <a16:creationId xmlns:a16="http://schemas.microsoft.com/office/drawing/2014/main" id="{8E56FF92-03D3-413C-8BCA-ECBA087A7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1319" y="5236949"/>
              <a:ext cx="2993857" cy="12887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calibration matrix">
              <a:extLst>
                <a:ext uri="{FF2B5EF4-FFF2-40B4-BE49-F238E27FC236}">
                  <a16:creationId xmlns:a16="http://schemas.microsoft.com/office/drawing/2014/main" id="{42ADE8AF-0D62-4E00-B302-B3567152B535}"/>
                </a:ext>
              </a:extLst>
            </p:cNvPr>
            <p:cNvSpPr txBox="1"/>
            <p:nvPr/>
          </p:nvSpPr>
          <p:spPr>
            <a:xfrm>
              <a:off x="4765320" y="5613506"/>
              <a:ext cx="853119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0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where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29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Line"/>
          <p:cNvSpPr/>
          <p:nvPr/>
        </p:nvSpPr>
        <p:spPr>
          <a:xfrm>
            <a:off x="2700093" y="5322094"/>
            <a:ext cx="6831999" cy="0"/>
          </a:xfrm>
          <a:prstGeom prst="line">
            <a:avLst/>
          </a:prstGeom>
          <a:ln w="38100">
            <a:solidFill>
              <a:srgbClr val="FF26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4" name="Line"/>
          <p:cNvSpPr/>
          <p:nvPr/>
        </p:nvSpPr>
        <p:spPr>
          <a:xfrm flipV="1">
            <a:off x="4444008" y="2772671"/>
            <a:ext cx="0" cy="25449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5" name="latex-image-18.pdf" descr="latex-image-1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960" y="2870895"/>
            <a:ext cx="294680" cy="223242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Line"/>
          <p:cNvSpPr/>
          <p:nvPr/>
        </p:nvSpPr>
        <p:spPr>
          <a:xfrm>
            <a:off x="8614172" y="2982516"/>
            <a:ext cx="1785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world point"/>
          <p:cNvSpPr txBox="1"/>
          <p:nvPr/>
        </p:nvSpPr>
        <p:spPr>
          <a:xfrm>
            <a:off x="9184886" y="2849050"/>
            <a:ext cx="83061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 point</a:t>
            </a:r>
          </a:p>
        </p:txBody>
      </p:sp>
      <p:sp>
        <p:nvSpPr>
          <p:cNvPr id="308" name="Line"/>
          <p:cNvSpPr/>
          <p:nvPr/>
        </p:nvSpPr>
        <p:spPr>
          <a:xfrm flipV="1">
            <a:off x="2713487" y="3568817"/>
            <a:ext cx="1" cy="1757742"/>
          </a:xfrm>
          <a:prstGeom prst="line">
            <a:avLst/>
          </a:prstGeom>
          <a:ln w="38100">
            <a:solidFill>
              <a:srgbClr val="FF26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" name="Line"/>
          <p:cNvSpPr/>
          <p:nvPr/>
        </p:nvSpPr>
        <p:spPr>
          <a:xfrm>
            <a:off x="6204830" y="4535131"/>
            <a:ext cx="1892205" cy="1"/>
          </a:xfrm>
          <a:prstGeom prst="line">
            <a:avLst/>
          </a:prstGeom>
          <a:ln w="38100">
            <a:solidFill>
              <a:srgbClr val="0433FF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" name="Line"/>
          <p:cNvSpPr/>
          <p:nvPr/>
        </p:nvSpPr>
        <p:spPr>
          <a:xfrm flipV="1">
            <a:off x="6218224" y="2781854"/>
            <a:ext cx="1" cy="1757742"/>
          </a:xfrm>
          <a:prstGeom prst="line">
            <a:avLst/>
          </a:prstGeom>
          <a:ln w="38100">
            <a:solidFill>
              <a:srgbClr val="0433FF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" name="Line"/>
          <p:cNvSpPr/>
          <p:nvPr/>
        </p:nvSpPr>
        <p:spPr>
          <a:xfrm>
            <a:off x="4436753" y="3929063"/>
            <a:ext cx="808137" cy="0"/>
          </a:xfrm>
          <a:prstGeom prst="line">
            <a:avLst/>
          </a:prstGeom>
          <a:ln w="38100">
            <a:solidFill>
              <a:srgbClr val="00F9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2" name="Line"/>
          <p:cNvSpPr/>
          <p:nvPr/>
        </p:nvSpPr>
        <p:spPr>
          <a:xfrm flipV="1">
            <a:off x="4450146" y="3120033"/>
            <a:ext cx="1" cy="813495"/>
          </a:xfrm>
          <a:prstGeom prst="line">
            <a:avLst/>
          </a:prstGeom>
          <a:ln w="38100">
            <a:solidFill>
              <a:srgbClr val="00F900"/>
            </a:solidFill>
            <a:miter lim="400000"/>
            <a:headEnd type="oval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3" name="latex-image-32.pdf" descr="latex-image-3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08" y="5052877"/>
            <a:ext cx="735110" cy="20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latex-image-34.pdf" descr="latex-image-3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84" y="3648773"/>
            <a:ext cx="591291" cy="223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latex-image-35.pdf" descr="latex-image-3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271" y="4190695"/>
            <a:ext cx="662752" cy="22324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Line"/>
          <p:cNvSpPr/>
          <p:nvPr/>
        </p:nvSpPr>
        <p:spPr>
          <a:xfrm>
            <a:off x="4417219" y="4625578"/>
            <a:ext cx="1785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476" y="4549676"/>
            <a:ext cx="187524" cy="151805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image point"/>
          <p:cNvSpPr txBox="1"/>
          <p:nvPr/>
        </p:nvSpPr>
        <p:spPr>
          <a:xfrm>
            <a:off x="4746778" y="4760003"/>
            <a:ext cx="8547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point</a:t>
            </a:r>
          </a:p>
        </p:txBody>
      </p:sp>
      <p:sp>
        <p:nvSpPr>
          <p:cNvPr id="320" name="so you need the know the transformations between them"/>
          <p:cNvSpPr txBox="1"/>
          <p:nvPr/>
        </p:nvSpPr>
        <p:spPr>
          <a:xfrm>
            <a:off x="1132119" y="5846941"/>
            <a:ext cx="671844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need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know the transformations between them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Shape 667">
            <a:extLst>
              <a:ext uri="{FF2B5EF4-FFF2-40B4-BE49-F238E27FC236}">
                <a16:creationId xmlns:a16="http://schemas.microsoft.com/office/drawing/2014/main" id="{CDC48623-6776-4D52-B4CB-146B76CB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Generalizing the camera matrix</a:t>
            </a:r>
            <a:endParaRPr dirty="0"/>
          </a:p>
        </p:txBody>
      </p:sp>
      <p:sp>
        <p:nvSpPr>
          <p:cNvPr id="22" name="In general, the camera and image sensor…">
            <a:extLst>
              <a:ext uri="{FF2B5EF4-FFF2-40B4-BE49-F238E27FC236}">
                <a16:creationId xmlns:a16="http://schemas.microsoft.com/office/drawing/2014/main" id="{E061A664-9942-4752-A00F-5DBE52497305}"/>
              </a:ext>
            </a:extLst>
          </p:cNvPr>
          <p:cNvSpPr txBox="1"/>
          <p:nvPr/>
        </p:nvSpPr>
        <p:spPr>
          <a:xfrm>
            <a:off x="1132119" y="1206336"/>
            <a:ext cx="992776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general, there are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three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generally different, coordinate systems.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42160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67">
            <a:extLst>
              <a:ext uri="{FF2B5EF4-FFF2-40B4-BE49-F238E27FC236}">
                <a16:creationId xmlns:a16="http://schemas.microsoft.com/office/drawing/2014/main" id="{CDC48623-6776-4D52-B4CB-146B76CB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World-to-camera coordinate system transformation</a:t>
            </a: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12DBDBC3-6357-4475-9896-3DCE8AD752D2}"/>
              </a:ext>
            </a:extLst>
          </p:cNvPr>
          <p:cNvSpPr/>
          <p:nvPr/>
        </p:nvSpPr>
        <p:spPr>
          <a:xfrm>
            <a:off x="4018707" y="3355768"/>
            <a:ext cx="93235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5CB283C4-2B30-4EAF-A4DD-16FBF22443E9}"/>
              </a:ext>
            </a:extLst>
          </p:cNvPr>
          <p:cNvSpPr/>
          <p:nvPr/>
        </p:nvSpPr>
        <p:spPr>
          <a:xfrm flipV="1">
            <a:off x="4026980" y="2456888"/>
            <a:ext cx="1" cy="89451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1939293B-C9F6-469C-B1CA-2F0558BA1324}"/>
              </a:ext>
            </a:extLst>
          </p:cNvPr>
          <p:cNvSpPr/>
          <p:nvPr/>
        </p:nvSpPr>
        <p:spPr>
          <a:xfrm flipV="1">
            <a:off x="3273212" y="2918145"/>
            <a:ext cx="1510624" cy="87215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2121B408-A2EA-4B21-8150-951E036073E2}"/>
              </a:ext>
            </a:extLst>
          </p:cNvPr>
          <p:cNvSpPr/>
          <p:nvPr/>
        </p:nvSpPr>
        <p:spPr>
          <a:xfrm rot="1801580">
            <a:off x="4889220" y="2486230"/>
            <a:ext cx="916891" cy="1573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9300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8B195B13-D92E-4B00-A2E4-44EF0FA225D9}"/>
              </a:ext>
            </a:extLst>
          </p:cNvPr>
          <p:cNvSpPr/>
          <p:nvPr/>
        </p:nvSpPr>
        <p:spPr>
          <a:xfrm>
            <a:off x="5380183" y="3355768"/>
            <a:ext cx="73794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812ECF9-69CB-4289-B9C2-0B9C45FDC3F4}"/>
              </a:ext>
            </a:extLst>
          </p:cNvPr>
          <p:cNvSpPr/>
          <p:nvPr/>
        </p:nvSpPr>
        <p:spPr>
          <a:xfrm>
            <a:off x="7987383" y="4157371"/>
            <a:ext cx="1317625" cy="1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DC12E0A4-76B6-4635-A872-45C2809D2D69}"/>
              </a:ext>
            </a:extLst>
          </p:cNvPr>
          <p:cNvSpPr/>
          <p:nvPr/>
        </p:nvSpPr>
        <p:spPr>
          <a:xfrm flipV="1">
            <a:off x="7999073" y="2887054"/>
            <a:ext cx="1" cy="1264148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CC4EE56A-E01A-4524-854B-837E5E0F5826}"/>
              </a:ext>
            </a:extLst>
          </p:cNvPr>
          <p:cNvSpPr/>
          <p:nvPr/>
        </p:nvSpPr>
        <p:spPr>
          <a:xfrm flipV="1">
            <a:off x="6933830" y="3538913"/>
            <a:ext cx="2134848" cy="1232555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pic>
        <p:nvPicPr>
          <p:cNvPr id="30" name="Image" descr="Image">
            <a:extLst>
              <a:ext uri="{FF2B5EF4-FFF2-40B4-BE49-F238E27FC236}">
                <a16:creationId xmlns:a16="http://schemas.microsoft.com/office/drawing/2014/main" id="{6B9B8C04-4848-4306-8863-6C29CC37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01" y="2703881"/>
            <a:ext cx="243447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>
            <a:extLst>
              <a:ext uri="{FF2B5EF4-FFF2-40B4-BE49-F238E27FC236}">
                <a16:creationId xmlns:a16="http://schemas.microsoft.com/office/drawing/2014/main" id="{4E22469F-27EA-4559-99AD-98CE3A5F2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21" y="2239119"/>
            <a:ext cx="221316" cy="177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>
            <a:extLst>
              <a:ext uri="{FF2B5EF4-FFF2-40B4-BE49-F238E27FC236}">
                <a16:creationId xmlns:a16="http://schemas.microsoft.com/office/drawing/2014/main" id="{CC7B1327-6AC6-4A01-90BB-7288E0EBF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532" y="3437978"/>
            <a:ext cx="213938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>
            <a:extLst>
              <a:ext uri="{FF2B5EF4-FFF2-40B4-BE49-F238E27FC236}">
                <a16:creationId xmlns:a16="http://schemas.microsoft.com/office/drawing/2014/main" id="{7CA70C4B-7EA4-4BAB-82EA-A669D0A42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192" y="4238332"/>
            <a:ext cx="265579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66C55112-AEB0-4069-A7B7-3044F9BC0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482" y="3338318"/>
            <a:ext cx="295088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" descr="Image">
            <a:extLst>
              <a:ext uri="{FF2B5EF4-FFF2-40B4-BE49-F238E27FC236}">
                <a16:creationId xmlns:a16="http://schemas.microsoft.com/office/drawing/2014/main" id="{870462C1-3006-44FA-B299-C56385625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595" y="2696504"/>
            <a:ext cx="272957" cy="177053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World coordinate system">
            <a:extLst>
              <a:ext uri="{FF2B5EF4-FFF2-40B4-BE49-F238E27FC236}">
                <a16:creationId xmlns:a16="http://schemas.microsoft.com/office/drawing/2014/main" id="{80C36F78-4F64-4B7F-B2B7-28714D6FAA02}"/>
              </a:ext>
            </a:extLst>
          </p:cNvPr>
          <p:cNvSpPr txBox="1"/>
          <p:nvPr/>
        </p:nvSpPr>
        <p:spPr>
          <a:xfrm>
            <a:off x="8030865" y="4196641"/>
            <a:ext cx="1230661" cy="65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World coordinate system</a:t>
            </a:r>
          </a:p>
        </p:txBody>
      </p:sp>
      <p:sp>
        <p:nvSpPr>
          <p:cNvPr id="37" name="Camera coordinate system">
            <a:extLst>
              <a:ext uri="{FF2B5EF4-FFF2-40B4-BE49-F238E27FC236}">
                <a16:creationId xmlns:a16="http://schemas.microsoft.com/office/drawing/2014/main" id="{9F0C68AE-DDB2-477D-A69E-10FE9916C3B6}"/>
              </a:ext>
            </a:extLst>
          </p:cNvPr>
          <p:cNvSpPr txBox="1"/>
          <p:nvPr/>
        </p:nvSpPr>
        <p:spPr>
          <a:xfrm>
            <a:off x="2768667" y="2702176"/>
            <a:ext cx="1230661" cy="65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>
              <a:defRPr sz="1800"/>
            </a:lvl1pPr>
          </a:lstStyle>
          <a:p>
            <a:pPr marL="0" marR="0" lvl="0" indent="0" algn="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Camera coordinate system</a:t>
            </a: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B4D19C32-9215-4C66-A46F-0FF68B40B0DF}"/>
              </a:ext>
            </a:extLst>
          </p:cNvPr>
          <p:cNvSpPr/>
          <p:nvPr/>
        </p:nvSpPr>
        <p:spPr>
          <a:xfrm flipV="1">
            <a:off x="7986762" y="2049777"/>
            <a:ext cx="1533639" cy="2098268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6D161CC0-53E3-40B1-8006-1DFD207157D4}"/>
              </a:ext>
            </a:extLst>
          </p:cNvPr>
          <p:cNvSpPr/>
          <p:nvPr/>
        </p:nvSpPr>
        <p:spPr>
          <a:xfrm flipV="1">
            <a:off x="9556315" y="1964531"/>
            <a:ext cx="1" cy="178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D2C28-B4CE-4D37-97EB-A1CD190564DC}"/>
                  </a:ext>
                </a:extLst>
              </p:cNvPr>
              <p:cNvSpPr txBox="1"/>
              <p:nvPr/>
            </p:nvSpPr>
            <p:spPr>
              <a:xfrm>
                <a:off x="9644568" y="2078386"/>
                <a:ext cx="471218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FD2C28-B4CE-4D37-97EB-A1CD19056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568" y="2078386"/>
                <a:ext cx="471218" cy="378502"/>
              </a:xfrm>
              <a:prstGeom prst="rect">
                <a:avLst/>
              </a:prstGeom>
              <a:blipFill>
                <a:blip r:embed="rId8"/>
                <a:stretch>
                  <a:fillRect l="-14286" t="-20968" r="-3116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In general, the camera and image sensor…">
            <a:extLst>
              <a:ext uri="{FF2B5EF4-FFF2-40B4-BE49-F238E27FC236}">
                <a16:creationId xmlns:a16="http://schemas.microsoft.com/office/drawing/2014/main" id="{807DF0A1-8A23-45C3-9E19-2146D4B939A4}"/>
              </a:ext>
            </a:extLst>
          </p:cNvPr>
          <p:cNvSpPr txBox="1"/>
          <p:nvPr/>
        </p:nvSpPr>
        <p:spPr>
          <a:xfrm>
            <a:off x="10011086" y="2358782"/>
            <a:ext cx="2180914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tilde means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heterogeneous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coordinates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883739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Line">
            <a:extLst>
              <a:ext uri="{FF2B5EF4-FFF2-40B4-BE49-F238E27FC236}">
                <a16:creationId xmlns:a16="http://schemas.microsoft.com/office/drawing/2014/main" id="{DB6A4E6F-505D-4973-8F8A-AB8DF68C0CFA}"/>
              </a:ext>
            </a:extLst>
          </p:cNvPr>
          <p:cNvSpPr/>
          <p:nvPr/>
        </p:nvSpPr>
        <p:spPr>
          <a:xfrm flipH="1" flipV="1">
            <a:off x="4227752" y="3547344"/>
            <a:ext cx="3777456" cy="604272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0" name="Shape 667">
            <a:extLst>
              <a:ext uri="{FF2B5EF4-FFF2-40B4-BE49-F238E27FC236}">
                <a16:creationId xmlns:a16="http://schemas.microsoft.com/office/drawing/2014/main" id="{CDC48623-6776-4D52-B4CB-146B76CB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World-to-camera coordinate system transformation</a:t>
            </a:r>
            <a:endParaRPr dirty="0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36914EDB-D14A-4ED3-84EA-C119B8135472}"/>
              </a:ext>
            </a:extLst>
          </p:cNvPr>
          <p:cNvSpPr/>
          <p:nvPr/>
        </p:nvSpPr>
        <p:spPr>
          <a:xfrm>
            <a:off x="4018707" y="3355768"/>
            <a:ext cx="93235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4397A77B-1575-419C-9432-129E144EC5DA}"/>
              </a:ext>
            </a:extLst>
          </p:cNvPr>
          <p:cNvSpPr/>
          <p:nvPr/>
        </p:nvSpPr>
        <p:spPr>
          <a:xfrm flipV="1">
            <a:off x="4026980" y="2456888"/>
            <a:ext cx="1" cy="89451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C2BC6DDC-9542-4EE0-8813-EB3E76430BA9}"/>
              </a:ext>
            </a:extLst>
          </p:cNvPr>
          <p:cNvSpPr/>
          <p:nvPr/>
        </p:nvSpPr>
        <p:spPr>
          <a:xfrm flipV="1">
            <a:off x="3273212" y="2918145"/>
            <a:ext cx="1510624" cy="87215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08E6DF4C-6503-4D5F-A22B-0657F3E7F23B}"/>
              </a:ext>
            </a:extLst>
          </p:cNvPr>
          <p:cNvSpPr/>
          <p:nvPr/>
        </p:nvSpPr>
        <p:spPr>
          <a:xfrm rot="1801580">
            <a:off x="4889220" y="2486230"/>
            <a:ext cx="916891" cy="1573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9300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231C20B6-9DA6-4076-987B-AE4638095237}"/>
              </a:ext>
            </a:extLst>
          </p:cNvPr>
          <p:cNvSpPr/>
          <p:nvPr/>
        </p:nvSpPr>
        <p:spPr>
          <a:xfrm>
            <a:off x="5380183" y="3355768"/>
            <a:ext cx="73794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EBFF5C78-CE9B-4482-A8F4-D7DDD7DD2933}"/>
              </a:ext>
            </a:extLst>
          </p:cNvPr>
          <p:cNvSpPr/>
          <p:nvPr/>
        </p:nvSpPr>
        <p:spPr>
          <a:xfrm>
            <a:off x="7987383" y="4157371"/>
            <a:ext cx="1317625" cy="1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E07CBEE4-12F5-4050-915A-295249BF63BF}"/>
              </a:ext>
            </a:extLst>
          </p:cNvPr>
          <p:cNvSpPr/>
          <p:nvPr/>
        </p:nvSpPr>
        <p:spPr>
          <a:xfrm flipV="1">
            <a:off x="7999073" y="2887054"/>
            <a:ext cx="1" cy="1264148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817DCAD5-5DE3-4D77-99B7-9363A1FF80A6}"/>
              </a:ext>
            </a:extLst>
          </p:cNvPr>
          <p:cNvSpPr/>
          <p:nvPr/>
        </p:nvSpPr>
        <p:spPr>
          <a:xfrm flipV="1">
            <a:off x="6933830" y="3538913"/>
            <a:ext cx="2134848" cy="1232555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pic>
        <p:nvPicPr>
          <p:cNvPr id="49" name="Image" descr="Image">
            <a:extLst>
              <a:ext uri="{FF2B5EF4-FFF2-40B4-BE49-F238E27FC236}">
                <a16:creationId xmlns:a16="http://schemas.microsoft.com/office/drawing/2014/main" id="{057D4E42-6EFD-431D-87F9-18A3BE40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01" y="2703881"/>
            <a:ext cx="243447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" descr="Image">
            <a:extLst>
              <a:ext uri="{FF2B5EF4-FFF2-40B4-BE49-F238E27FC236}">
                <a16:creationId xmlns:a16="http://schemas.microsoft.com/office/drawing/2014/main" id="{6057A7BC-8825-489E-8EC1-407A5950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21" y="2239119"/>
            <a:ext cx="221316" cy="177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" descr="Image">
            <a:extLst>
              <a:ext uri="{FF2B5EF4-FFF2-40B4-BE49-F238E27FC236}">
                <a16:creationId xmlns:a16="http://schemas.microsoft.com/office/drawing/2014/main" id="{CB38C764-F3D1-4773-A8AA-BA8A6015F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532" y="3437978"/>
            <a:ext cx="213938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Image" descr="Image">
            <a:extLst>
              <a:ext uri="{FF2B5EF4-FFF2-40B4-BE49-F238E27FC236}">
                <a16:creationId xmlns:a16="http://schemas.microsoft.com/office/drawing/2014/main" id="{020804C9-E99B-4738-BEFA-9FB16117E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192" y="4238332"/>
            <a:ext cx="265579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" descr="Image">
            <a:extLst>
              <a:ext uri="{FF2B5EF4-FFF2-40B4-BE49-F238E27FC236}">
                <a16:creationId xmlns:a16="http://schemas.microsoft.com/office/drawing/2014/main" id="{2DA031B3-3959-4D1A-B43B-E6475B2CE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482" y="3338318"/>
            <a:ext cx="295088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" descr="Image">
            <a:extLst>
              <a:ext uri="{FF2B5EF4-FFF2-40B4-BE49-F238E27FC236}">
                <a16:creationId xmlns:a16="http://schemas.microsoft.com/office/drawing/2014/main" id="{76AB4347-14DC-4104-9873-CC1E20FBF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595" y="2696504"/>
            <a:ext cx="272957" cy="177053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World coordinate system">
            <a:extLst>
              <a:ext uri="{FF2B5EF4-FFF2-40B4-BE49-F238E27FC236}">
                <a16:creationId xmlns:a16="http://schemas.microsoft.com/office/drawing/2014/main" id="{5039B5A1-DD9E-4B5B-A318-62B106BD1083}"/>
              </a:ext>
            </a:extLst>
          </p:cNvPr>
          <p:cNvSpPr txBox="1"/>
          <p:nvPr/>
        </p:nvSpPr>
        <p:spPr>
          <a:xfrm>
            <a:off x="8030865" y="4196641"/>
            <a:ext cx="1230661" cy="65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World coordinate system</a:t>
            </a:r>
          </a:p>
        </p:txBody>
      </p:sp>
      <p:sp>
        <p:nvSpPr>
          <p:cNvPr id="56" name="Camera coordinate system">
            <a:extLst>
              <a:ext uri="{FF2B5EF4-FFF2-40B4-BE49-F238E27FC236}">
                <a16:creationId xmlns:a16="http://schemas.microsoft.com/office/drawing/2014/main" id="{CBCDCB58-A096-452A-8D01-1F8EAA472562}"/>
              </a:ext>
            </a:extLst>
          </p:cNvPr>
          <p:cNvSpPr txBox="1"/>
          <p:nvPr/>
        </p:nvSpPr>
        <p:spPr>
          <a:xfrm>
            <a:off x="2768667" y="2702176"/>
            <a:ext cx="1230661" cy="65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>
              <a:defRPr sz="1800"/>
            </a:lvl1pPr>
          </a:lstStyle>
          <a:p>
            <a:pPr marL="0" marR="0" lvl="0" indent="0" algn="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Camera coordinate system</a:t>
            </a:r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EC8C4926-46A1-411B-A192-48333B34C8C1}"/>
              </a:ext>
            </a:extLst>
          </p:cNvPr>
          <p:cNvSpPr/>
          <p:nvPr/>
        </p:nvSpPr>
        <p:spPr>
          <a:xfrm flipV="1">
            <a:off x="7986762" y="2049777"/>
            <a:ext cx="1533639" cy="2098268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08842965-0F5F-4061-BF1B-6BB2FD248678}"/>
              </a:ext>
            </a:extLst>
          </p:cNvPr>
          <p:cNvSpPr/>
          <p:nvPr/>
        </p:nvSpPr>
        <p:spPr>
          <a:xfrm flipV="1">
            <a:off x="9556315" y="1964531"/>
            <a:ext cx="1" cy="178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61" name="Coordinate of the camera center in the world coordinate frame">
            <a:extLst>
              <a:ext uri="{FF2B5EF4-FFF2-40B4-BE49-F238E27FC236}">
                <a16:creationId xmlns:a16="http://schemas.microsoft.com/office/drawing/2014/main" id="{96AF81BE-49B5-4969-A0B6-C199F361E639}"/>
              </a:ext>
            </a:extLst>
          </p:cNvPr>
          <p:cNvSpPr txBox="1"/>
          <p:nvPr/>
        </p:nvSpPr>
        <p:spPr>
          <a:xfrm>
            <a:off x="2010781" y="4298279"/>
            <a:ext cx="1795805" cy="65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Coordinate of the camera center in the world coordinate frame</a:t>
            </a:r>
          </a:p>
        </p:txBody>
      </p:sp>
      <p:sp>
        <p:nvSpPr>
          <p:cNvPr id="62" name="Line">
            <a:extLst>
              <a:ext uri="{FF2B5EF4-FFF2-40B4-BE49-F238E27FC236}">
                <a16:creationId xmlns:a16="http://schemas.microsoft.com/office/drawing/2014/main" id="{75BCB34F-0768-4B50-9897-B9AFBC7FF333}"/>
              </a:ext>
            </a:extLst>
          </p:cNvPr>
          <p:cNvSpPr/>
          <p:nvPr/>
        </p:nvSpPr>
        <p:spPr>
          <a:xfrm flipV="1">
            <a:off x="3226955" y="3639647"/>
            <a:ext cx="654483" cy="654484"/>
          </a:xfrm>
          <a:prstGeom prst="line">
            <a:avLst/>
          </a:prstGeom>
          <a:ln w="12700">
            <a:solidFill>
              <a:srgbClr val="000000"/>
            </a:solidFill>
            <a:custDash>
              <a:ds d="100000" sp="200000"/>
            </a:custDash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BD357A9-E1B4-4A3F-9DEE-F9C3A76FB8DE}"/>
                  </a:ext>
                </a:extLst>
              </p:cNvPr>
              <p:cNvSpPr txBox="1"/>
              <p:nvPr/>
            </p:nvSpPr>
            <p:spPr>
              <a:xfrm>
                <a:off x="9644568" y="2078386"/>
                <a:ext cx="471218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BD357A9-E1B4-4A3F-9DEE-F9C3A76FB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568" y="2078386"/>
                <a:ext cx="471218" cy="378502"/>
              </a:xfrm>
              <a:prstGeom prst="rect">
                <a:avLst/>
              </a:prstGeom>
              <a:blipFill>
                <a:blip r:embed="rId8"/>
                <a:stretch>
                  <a:fillRect l="-14286" t="-20968" r="-3116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33D01A1-FFED-49BD-9F83-4C3559023E83}"/>
                  </a:ext>
                </a:extLst>
              </p:cNvPr>
              <p:cNvSpPr txBox="1"/>
              <p:nvPr/>
            </p:nvSpPr>
            <p:spPr>
              <a:xfrm>
                <a:off x="3923950" y="3385211"/>
                <a:ext cx="261290" cy="380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33D01A1-FFED-49BD-9F83-4C3559023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50" y="3385211"/>
                <a:ext cx="261290" cy="380938"/>
              </a:xfrm>
              <a:prstGeom prst="rect">
                <a:avLst/>
              </a:prstGeom>
              <a:blipFill>
                <a:blip r:embed="rId9"/>
                <a:stretch>
                  <a:fillRect l="-27907" t="-19048" r="-4883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077880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67">
            <a:extLst>
              <a:ext uri="{FF2B5EF4-FFF2-40B4-BE49-F238E27FC236}">
                <a16:creationId xmlns:a16="http://schemas.microsoft.com/office/drawing/2014/main" id="{CDC48623-6776-4D52-B4CB-146B76CB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World-to-camera coordinate system transformation</a:t>
            </a:r>
            <a:endParaRPr dirty="0"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657D55B7-4177-4BD8-84AF-5C3920941969}"/>
              </a:ext>
            </a:extLst>
          </p:cNvPr>
          <p:cNvSpPr/>
          <p:nvPr/>
        </p:nvSpPr>
        <p:spPr>
          <a:xfrm flipH="1" flipV="1">
            <a:off x="4227752" y="3547344"/>
            <a:ext cx="3777456" cy="604272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8A6861F5-28D5-40F7-86A3-B93686C6106A}"/>
              </a:ext>
            </a:extLst>
          </p:cNvPr>
          <p:cNvSpPr/>
          <p:nvPr/>
        </p:nvSpPr>
        <p:spPr>
          <a:xfrm>
            <a:off x="4018707" y="3355768"/>
            <a:ext cx="93235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8F79DE15-3B8D-4AB7-B932-14B916F73533}"/>
              </a:ext>
            </a:extLst>
          </p:cNvPr>
          <p:cNvSpPr/>
          <p:nvPr/>
        </p:nvSpPr>
        <p:spPr>
          <a:xfrm flipV="1">
            <a:off x="4026980" y="2456888"/>
            <a:ext cx="1" cy="89451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2A6580E5-9A65-46B6-83E2-BAE2ACD0831A}"/>
              </a:ext>
            </a:extLst>
          </p:cNvPr>
          <p:cNvSpPr/>
          <p:nvPr/>
        </p:nvSpPr>
        <p:spPr>
          <a:xfrm flipV="1">
            <a:off x="3273212" y="2918145"/>
            <a:ext cx="1510624" cy="87215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D14AA1C6-2C6B-4247-9C6F-BBE9760D6A81}"/>
              </a:ext>
            </a:extLst>
          </p:cNvPr>
          <p:cNvSpPr/>
          <p:nvPr/>
        </p:nvSpPr>
        <p:spPr>
          <a:xfrm rot="1801580">
            <a:off x="4889220" y="2486230"/>
            <a:ext cx="916891" cy="1573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9300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06F78644-1AF7-473A-818B-46BD42FB682C}"/>
              </a:ext>
            </a:extLst>
          </p:cNvPr>
          <p:cNvSpPr/>
          <p:nvPr/>
        </p:nvSpPr>
        <p:spPr>
          <a:xfrm>
            <a:off x="5380183" y="3355768"/>
            <a:ext cx="73794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79CA71D3-14DB-4E23-8827-2B11C26B572E}"/>
              </a:ext>
            </a:extLst>
          </p:cNvPr>
          <p:cNvSpPr/>
          <p:nvPr/>
        </p:nvSpPr>
        <p:spPr>
          <a:xfrm>
            <a:off x="7987383" y="4157371"/>
            <a:ext cx="1317625" cy="1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AD8FE970-DAB8-4FE6-AD2D-31859F9EA538}"/>
              </a:ext>
            </a:extLst>
          </p:cNvPr>
          <p:cNvSpPr/>
          <p:nvPr/>
        </p:nvSpPr>
        <p:spPr>
          <a:xfrm flipV="1">
            <a:off x="7999073" y="2887054"/>
            <a:ext cx="1" cy="1264148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CB744448-12B0-461D-971F-9A4CA945384E}"/>
              </a:ext>
            </a:extLst>
          </p:cNvPr>
          <p:cNvSpPr/>
          <p:nvPr/>
        </p:nvSpPr>
        <p:spPr>
          <a:xfrm flipV="1">
            <a:off x="6933830" y="3538913"/>
            <a:ext cx="2134848" cy="1232555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pic>
        <p:nvPicPr>
          <p:cNvPr id="35" name="Image" descr="Image">
            <a:extLst>
              <a:ext uri="{FF2B5EF4-FFF2-40B4-BE49-F238E27FC236}">
                <a16:creationId xmlns:a16="http://schemas.microsoft.com/office/drawing/2014/main" id="{B384376C-4B22-4B6B-95AE-B171BABF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01" y="2703881"/>
            <a:ext cx="243447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" descr="Image">
            <a:extLst>
              <a:ext uri="{FF2B5EF4-FFF2-40B4-BE49-F238E27FC236}">
                <a16:creationId xmlns:a16="http://schemas.microsoft.com/office/drawing/2014/main" id="{62B53655-373F-4A81-A574-F226D5F64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21" y="2239119"/>
            <a:ext cx="221316" cy="177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00B45154-B1DB-4A0D-9F54-98F39F5A2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532" y="3437978"/>
            <a:ext cx="213938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" descr="Image">
            <a:extLst>
              <a:ext uri="{FF2B5EF4-FFF2-40B4-BE49-F238E27FC236}">
                <a16:creationId xmlns:a16="http://schemas.microsoft.com/office/drawing/2014/main" id="{546F5DDB-547C-46E0-B067-542DD5D7D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192" y="4238332"/>
            <a:ext cx="265579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8301CF3E-4B3B-42F6-9D20-C3CC8D46A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482" y="3338318"/>
            <a:ext cx="295088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" descr="Image">
            <a:extLst>
              <a:ext uri="{FF2B5EF4-FFF2-40B4-BE49-F238E27FC236}">
                <a16:creationId xmlns:a16="http://schemas.microsoft.com/office/drawing/2014/main" id="{DB3EF354-54D8-423A-9C4F-87C1C8709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595" y="2696504"/>
            <a:ext cx="272957" cy="177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Connection Line" descr="Connection Line">
            <a:extLst>
              <a:ext uri="{FF2B5EF4-FFF2-40B4-BE49-F238E27FC236}">
                <a16:creationId xmlns:a16="http://schemas.microsoft.com/office/drawing/2014/main" id="{9ADB912C-E3FB-4C4F-AD96-5816456CFF6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895086" y="3652683"/>
            <a:ext cx="4087797" cy="1276343"/>
          </a:xfrm>
          <a:prstGeom prst="rect">
            <a:avLst/>
          </a:prstGeom>
        </p:spPr>
      </p:pic>
      <p:sp>
        <p:nvSpPr>
          <p:cNvPr id="64" name="World coordinate system">
            <a:extLst>
              <a:ext uri="{FF2B5EF4-FFF2-40B4-BE49-F238E27FC236}">
                <a16:creationId xmlns:a16="http://schemas.microsoft.com/office/drawing/2014/main" id="{84628637-F19A-4670-8948-F6CCA7A4B3B0}"/>
              </a:ext>
            </a:extLst>
          </p:cNvPr>
          <p:cNvSpPr txBox="1"/>
          <p:nvPr/>
        </p:nvSpPr>
        <p:spPr>
          <a:xfrm>
            <a:off x="8030865" y="4196641"/>
            <a:ext cx="1230661" cy="65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World coordinate system</a:t>
            </a:r>
          </a:p>
        </p:txBody>
      </p:sp>
      <p:sp>
        <p:nvSpPr>
          <p:cNvPr id="65" name="Camera coordinate system">
            <a:extLst>
              <a:ext uri="{FF2B5EF4-FFF2-40B4-BE49-F238E27FC236}">
                <a16:creationId xmlns:a16="http://schemas.microsoft.com/office/drawing/2014/main" id="{C4A20A5D-83A9-4DBE-8114-E53F4D029EA8}"/>
              </a:ext>
            </a:extLst>
          </p:cNvPr>
          <p:cNvSpPr txBox="1"/>
          <p:nvPr/>
        </p:nvSpPr>
        <p:spPr>
          <a:xfrm>
            <a:off x="2768667" y="2702176"/>
            <a:ext cx="1230661" cy="65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>
              <a:defRPr sz="1800"/>
            </a:lvl1pPr>
          </a:lstStyle>
          <a:p>
            <a:pPr marL="0" marR="0" lvl="0" indent="0" algn="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Camera coordinate system</a:t>
            </a:r>
          </a:p>
        </p:txBody>
      </p:sp>
      <p:sp>
        <p:nvSpPr>
          <p:cNvPr id="67" name="Line">
            <a:extLst>
              <a:ext uri="{FF2B5EF4-FFF2-40B4-BE49-F238E27FC236}">
                <a16:creationId xmlns:a16="http://schemas.microsoft.com/office/drawing/2014/main" id="{EC231159-33C2-4AA8-86B6-FC0BCD7D142A}"/>
              </a:ext>
            </a:extLst>
          </p:cNvPr>
          <p:cNvSpPr/>
          <p:nvPr/>
        </p:nvSpPr>
        <p:spPr>
          <a:xfrm flipV="1">
            <a:off x="7986762" y="2049777"/>
            <a:ext cx="1533639" cy="2098268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68" name="Line">
            <a:extLst>
              <a:ext uri="{FF2B5EF4-FFF2-40B4-BE49-F238E27FC236}">
                <a16:creationId xmlns:a16="http://schemas.microsoft.com/office/drawing/2014/main" id="{D0153C34-7F5C-4F73-A421-33D4634125D0}"/>
              </a:ext>
            </a:extLst>
          </p:cNvPr>
          <p:cNvSpPr/>
          <p:nvPr/>
        </p:nvSpPr>
        <p:spPr>
          <a:xfrm flipV="1">
            <a:off x="9556315" y="1964531"/>
            <a:ext cx="1" cy="178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70" name="Line">
            <a:extLst>
              <a:ext uri="{FF2B5EF4-FFF2-40B4-BE49-F238E27FC236}">
                <a16:creationId xmlns:a16="http://schemas.microsoft.com/office/drawing/2014/main" id="{C4C19EC7-ED5C-4F82-942E-08D85265B625}"/>
              </a:ext>
            </a:extLst>
          </p:cNvPr>
          <p:cNvSpPr/>
          <p:nvPr/>
        </p:nvSpPr>
        <p:spPr>
          <a:xfrm flipV="1">
            <a:off x="4022312" y="1592420"/>
            <a:ext cx="5293003" cy="1767118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71" name="Coordinate of the camera center in the world coordinate frame">
            <a:extLst>
              <a:ext uri="{FF2B5EF4-FFF2-40B4-BE49-F238E27FC236}">
                <a16:creationId xmlns:a16="http://schemas.microsoft.com/office/drawing/2014/main" id="{DAF027E2-93B8-4C48-A891-3E3A3C08B2E6}"/>
              </a:ext>
            </a:extLst>
          </p:cNvPr>
          <p:cNvSpPr txBox="1"/>
          <p:nvPr/>
        </p:nvSpPr>
        <p:spPr>
          <a:xfrm>
            <a:off x="2010781" y="4298279"/>
            <a:ext cx="1795805" cy="65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Coordinate of the camera center in the world coordinate frame</a:t>
            </a:r>
          </a:p>
        </p:txBody>
      </p:sp>
      <p:sp>
        <p:nvSpPr>
          <p:cNvPr id="72" name="Line">
            <a:extLst>
              <a:ext uri="{FF2B5EF4-FFF2-40B4-BE49-F238E27FC236}">
                <a16:creationId xmlns:a16="http://schemas.microsoft.com/office/drawing/2014/main" id="{9562D251-EC30-41F3-B055-BFE52CC414C6}"/>
              </a:ext>
            </a:extLst>
          </p:cNvPr>
          <p:cNvSpPr/>
          <p:nvPr/>
        </p:nvSpPr>
        <p:spPr>
          <a:xfrm flipV="1">
            <a:off x="3226955" y="3639647"/>
            <a:ext cx="654483" cy="654484"/>
          </a:xfrm>
          <a:prstGeom prst="line">
            <a:avLst/>
          </a:prstGeom>
          <a:ln w="12700">
            <a:solidFill>
              <a:srgbClr val="000000"/>
            </a:solidFill>
            <a:custDash>
              <a:ds d="100000" sp="200000"/>
            </a:custDash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74" name="Line">
            <a:extLst>
              <a:ext uri="{FF2B5EF4-FFF2-40B4-BE49-F238E27FC236}">
                <a16:creationId xmlns:a16="http://schemas.microsoft.com/office/drawing/2014/main" id="{F316A582-1037-4D61-8383-F92059EF8ECE}"/>
              </a:ext>
            </a:extLst>
          </p:cNvPr>
          <p:cNvSpPr/>
          <p:nvPr/>
        </p:nvSpPr>
        <p:spPr>
          <a:xfrm flipV="1">
            <a:off x="9372603" y="1552098"/>
            <a:ext cx="1" cy="178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5517EBA-8618-46AC-9C75-193E35C8D954}"/>
                  </a:ext>
                </a:extLst>
              </p:cNvPr>
              <p:cNvSpPr txBox="1"/>
              <p:nvPr/>
            </p:nvSpPr>
            <p:spPr>
              <a:xfrm>
                <a:off x="9644568" y="2078386"/>
                <a:ext cx="471218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5517EBA-8618-46AC-9C75-193E35C8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568" y="2078386"/>
                <a:ext cx="471218" cy="378502"/>
              </a:xfrm>
              <a:prstGeom prst="rect">
                <a:avLst/>
              </a:prstGeom>
              <a:blipFill>
                <a:blip r:embed="rId9"/>
                <a:stretch>
                  <a:fillRect l="-14286" t="-20968" r="-3116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7C45A1-9E35-4501-A4A7-61DDF41D74D9}"/>
                  </a:ext>
                </a:extLst>
              </p:cNvPr>
              <p:cNvSpPr txBox="1"/>
              <p:nvPr/>
            </p:nvSpPr>
            <p:spPr>
              <a:xfrm>
                <a:off x="3923950" y="3385211"/>
                <a:ext cx="261290" cy="380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7C45A1-9E35-4501-A4A7-61DDF41D7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50" y="3385211"/>
                <a:ext cx="261290" cy="380938"/>
              </a:xfrm>
              <a:prstGeom prst="rect">
                <a:avLst/>
              </a:prstGeom>
              <a:blipFill>
                <a:blip r:embed="rId10"/>
                <a:stretch>
                  <a:fillRect l="-27907" t="-19048" r="-4883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D594E66-D58D-41A1-9652-7AD521C05F70}"/>
                  </a:ext>
                </a:extLst>
              </p:cNvPr>
              <p:cNvSpPr txBox="1"/>
              <p:nvPr/>
            </p:nvSpPr>
            <p:spPr>
              <a:xfrm>
                <a:off x="5380183" y="5646263"/>
                <a:ext cx="1744708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3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0" lang="en-US" sz="3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3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sub>
                          </m:sSub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kumimoji="0" lang="en-US" sz="3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3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D594E66-D58D-41A1-9652-7AD521C05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183" y="5646263"/>
                <a:ext cx="1744708" cy="555858"/>
              </a:xfrm>
              <a:prstGeom prst="rect">
                <a:avLst/>
              </a:prstGeom>
              <a:blipFill>
                <a:blip r:embed="rId11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Why aren’t the points aligned?">
            <a:extLst>
              <a:ext uri="{FF2B5EF4-FFF2-40B4-BE49-F238E27FC236}">
                <a16:creationId xmlns:a16="http://schemas.microsoft.com/office/drawing/2014/main" id="{4AEBECD3-52BF-4D0E-94D6-784AE72F2FA0}"/>
              </a:ext>
            </a:extLst>
          </p:cNvPr>
          <p:cNvSpPr txBox="1"/>
          <p:nvPr/>
        </p:nvSpPr>
        <p:spPr>
          <a:xfrm>
            <a:off x="9918376" y="962032"/>
            <a:ext cx="1686739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cs typeface="Helvetica"/>
                <a:sym typeface="Helvetica"/>
              </a:rPr>
              <a:t>Why aren’t the points aligned?</a:t>
            </a:r>
          </a:p>
        </p:txBody>
      </p:sp>
      <p:sp>
        <p:nvSpPr>
          <p:cNvPr id="86" name="Translate">
            <a:extLst>
              <a:ext uri="{FF2B5EF4-FFF2-40B4-BE49-F238E27FC236}">
                <a16:creationId xmlns:a16="http://schemas.microsoft.com/office/drawing/2014/main" id="{45EFA22B-8D31-4824-B694-54F73BA49733}"/>
              </a:ext>
            </a:extLst>
          </p:cNvPr>
          <p:cNvSpPr txBox="1"/>
          <p:nvPr/>
        </p:nvSpPr>
        <p:spPr>
          <a:xfrm>
            <a:off x="6239374" y="6205833"/>
            <a:ext cx="116698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Light"/>
              </a:rPr>
              <a:t>t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Light"/>
              </a:rPr>
              <a:t>ranslate</a:t>
            </a:r>
          </a:p>
        </p:txBody>
      </p:sp>
    </p:spTree>
    <p:extLst>
      <p:ext uri="{BB962C8B-B14F-4D97-AF65-F5344CB8AC3E}">
        <p14:creationId xmlns:p14="http://schemas.microsoft.com/office/powerpoint/2010/main" val="1646250601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67">
            <a:extLst>
              <a:ext uri="{FF2B5EF4-FFF2-40B4-BE49-F238E27FC236}">
                <a16:creationId xmlns:a16="http://schemas.microsoft.com/office/drawing/2014/main" id="{CDC48623-6776-4D52-B4CB-146B76CB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World-to-camera coordinate system transformation</a:t>
            </a:r>
            <a:endParaRPr dirty="0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217EFDC9-D36A-43F5-A407-9555AEA6AF30}"/>
              </a:ext>
            </a:extLst>
          </p:cNvPr>
          <p:cNvSpPr/>
          <p:nvPr/>
        </p:nvSpPr>
        <p:spPr>
          <a:xfrm>
            <a:off x="4018707" y="3355768"/>
            <a:ext cx="93235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C728B0C4-8837-4E76-8575-6DF0767E6836}"/>
              </a:ext>
            </a:extLst>
          </p:cNvPr>
          <p:cNvSpPr/>
          <p:nvPr/>
        </p:nvSpPr>
        <p:spPr>
          <a:xfrm flipV="1">
            <a:off x="4026980" y="2456888"/>
            <a:ext cx="1" cy="89451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F5683785-DA7F-4016-8CDD-8DA9EC81F656}"/>
              </a:ext>
            </a:extLst>
          </p:cNvPr>
          <p:cNvSpPr/>
          <p:nvPr/>
        </p:nvSpPr>
        <p:spPr>
          <a:xfrm flipV="1">
            <a:off x="3273212" y="2918145"/>
            <a:ext cx="1510624" cy="87215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15214E69-6758-4F8A-9327-CB2425D7BA2F}"/>
              </a:ext>
            </a:extLst>
          </p:cNvPr>
          <p:cNvSpPr/>
          <p:nvPr/>
        </p:nvSpPr>
        <p:spPr>
          <a:xfrm rot="1801580">
            <a:off x="4889220" y="2486230"/>
            <a:ext cx="916891" cy="1573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9300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92A212AA-013B-4005-B4E5-6B176FC7478E}"/>
              </a:ext>
            </a:extLst>
          </p:cNvPr>
          <p:cNvSpPr/>
          <p:nvPr/>
        </p:nvSpPr>
        <p:spPr>
          <a:xfrm>
            <a:off x="5380183" y="3355768"/>
            <a:ext cx="73794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headEnd type="oval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FE0BC2B7-865C-4B2A-8240-8A8893FED268}"/>
              </a:ext>
            </a:extLst>
          </p:cNvPr>
          <p:cNvSpPr/>
          <p:nvPr/>
        </p:nvSpPr>
        <p:spPr>
          <a:xfrm>
            <a:off x="7987383" y="4157371"/>
            <a:ext cx="1317625" cy="1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A055F2F2-9EC5-4D21-B2CE-CA999801D6C6}"/>
              </a:ext>
            </a:extLst>
          </p:cNvPr>
          <p:cNvSpPr/>
          <p:nvPr/>
        </p:nvSpPr>
        <p:spPr>
          <a:xfrm flipV="1">
            <a:off x="7999073" y="2887054"/>
            <a:ext cx="1" cy="1264148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8EC8FF73-D026-43CB-84CF-34DF87812AC4}"/>
              </a:ext>
            </a:extLst>
          </p:cNvPr>
          <p:cNvSpPr/>
          <p:nvPr/>
        </p:nvSpPr>
        <p:spPr>
          <a:xfrm flipV="1">
            <a:off x="6933830" y="3538913"/>
            <a:ext cx="2134848" cy="1232555"/>
          </a:xfrm>
          <a:prstGeom prst="line">
            <a:avLst/>
          </a:prstGeom>
          <a:ln w="127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pic>
        <p:nvPicPr>
          <p:cNvPr id="38" name="Image" descr="Image">
            <a:extLst>
              <a:ext uri="{FF2B5EF4-FFF2-40B4-BE49-F238E27FC236}">
                <a16:creationId xmlns:a16="http://schemas.microsoft.com/office/drawing/2014/main" id="{11FC6DBC-0A0D-4B0E-9704-C3665F2C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01" y="2703881"/>
            <a:ext cx="243447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F80BA04B-D3B3-44F4-85A8-30C92C7D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21" y="2239119"/>
            <a:ext cx="221316" cy="177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" descr="Image">
            <a:extLst>
              <a:ext uri="{FF2B5EF4-FFF2-40B4-BE49-F238E27FC236}">
                <a16:creationId xmlns:a16="http://schemas.microsoft.com/office/drawing/2014/main" id="{6FA3EC1A-28C1-4715-80F7-99AFDB70F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532" y="3437978"/>
            <a:ext cx="213938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" descr="Image">
            <a:extLst>
              <a:ext uri="{FF2B5EF4-FFF2-40B4-BE49-F238E27FC236}">
                <a16:creationId xmlns:a16="http://schemas.microsoft.com/office/drawing/2014/main" id="{82CA53DB-2B2B-40C6-968A-A821CEC12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192" y="4238332"/>
            <a:ext cx="265579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" descr="Image">
            <a:extLst>
              <a:ext uri="{FF2B5EF4-FFF2-40B4-BE49-F238E27FC236}">
                <a16:creationId xmlns:a16="http://schemas.microsoft.com/office/drawing/2014/main" id="{6007C3D3-8637-464E-B0A0-21027069D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482" y="3338318"/>
            <a:ext cx="295088" cy="1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" descr="Image">
            <a:extLst>
              <a:ext uri="{FF2B5EF4-FFF2-40B4-BE49-F238E27FC236}">
                <a16:creationId xmlns:a16="http://schemas.microsoft.com/office/drawing/2014/main" id="{3A37A9F9-E18F-487D-BCAF-AC3AD7336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595" y="2696504"/>
            <a:ext cx="272957" cy="177053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World coordinate system">
            <a:extLst>
              <a:ext uri="{FF2B5EF4-FFF2-40B4-BE49-F238E27FC236}">
                <a16:creationId xmlns:a16="http://schemas.microsoft.com/office/drawing/2014/main" id="{728347A5-2662-4681-84B9-1060AF9900EB}"/>
              </a:ext>
            </a:extLst>
          </p:cNvPr>
          <p:cNvSpPr txBox="1"/>
          <p:nvPr/>
        </p:nvSpPr>
        <p:spPr>
          <a:xfrm>
            <a:off x="8030865" y="4196641"/>
            <a:ext cx="1230661" cy="65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l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World coordinate system</a:t>
            </a:r>
          </a:p>
        </p:txBody>
      </p:sp>
      <p:sp>
        <p:nvSpPr>
          <p:cNvPr id="67" name="Camera coordinate system">
            <a:extLst>
              <a:ext uri="{FF2B5EF4-FFF2-40B4-BE49-F238E27FC236}">
                <a16:creationId xmlns:a16="http://schemas.microsoft.com/office/drawing/2014/main" id="{218E65BE-38BC-4AD2-8B68-56CFCF316DC5}"/>
              </a:ext>
            </a:extLst>
          </p:cNvPr>
          <p:cNvSpPr txBox="1"/>
          <p:nvPr/>
        </p:nvSpPr>
        <p:spPr>
          <a:xfrm>
            <a:off x="2768667" y="2702176"/>
            <a:ext cx="1230661" cy="65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>
              <a:defRPr sz="1800"/>
            </a:lvl1pPr>
          </a:lstStyle>
          <a:p>
            <a:pPr marL="0" marR="0" lvl="0" indent="0" algn="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6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Camera coordinate system</a:t>
            </a:r>
          </a:p>
        </p:txBody>
      </p:sp>
      <p:sp>
        <p:nvSpPr>
          <p:cNvPr id="69" name="Line">
            <a:extLst>
              <a:ext uri="{FF2B5EF4-FFF2-40B4-BE49-F238E27FC236}">
                <a16:creationId xmlns:a16="http://schemas.microsoft.com/office/drawing/2014/main" id="{5203E63E-A798-4ED5-8A50-6F49149CA4AB}"/>
              </a:ext>
            </a:extLst>
          </p:cNvPr>
          <p:cNvSpPr/>
          <p:nvPr/>
        </p:nvSpPr>
        <p:spPr>
          <a:xfrm flipV="1">
            <a:off x="7986762" y="2049777"/>
            <a:ext cx="1533639" cy="2098268"/>
          </a:xfrm>
          <a:prstGeom prst="line">
            <a:avLst/>
          </a:prstGeom>
          <a:ln w="127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70" name="Line">
            <a:extLst>
              <a:ext uri="{FF2B5EF4-FFF2-40B4-BE49-F238E27FC236}">
                <a16:creationId xmlns:a16="http://schemas.microsoft.com/office/drawing/2014/main" id="{470B3445-3773-44E8-94B6-A5971D713362}"/>
              </a:ext>
            </a:extLst>
          </p:cNvPr>
          <p:cNvSpPr/>
          <p:nvPr/>
        </p:nvSpPr>
        <p:spPr>
          <a:xfrm flipV="1">
            <a:off x="9556315" y="1964531"/>
            <a:ext cx="1" cy="178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pic>
        <p:nvPicPr>
          <p:cNvPr id="73" name="Connection Line" descr="Connection Line">
            <a:extLst>
              <a:ext uri="{FF2B5EF4-FFF2-40B4-BE49-F238E27FC236}">
                <a16:creationId xmlns:a16="http://schemas.microsoft.com/office/drawing/2014/main" id="{1F2D14E5-1032-4F3D-93A7-80EF4F681D1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563681" y="2297360"/>
            <a:ext cx="515307" cy="602986"/>
          </a:xfrm>
          <a:prstGeom prst="rect">
            <a:avLst/>
          </a:prstGeom>
        </p:spPr>
      </p:pic>
      <p:sp>
        <p:nvSpPr>
          <p:cNvPr id="74" name="Line">
            <a:extLst>
              <a:ext uri="{FF2B5EF4-FFF2-40B4-BE49-F238E27FC236}">
                <a16:creationId xmlns:a16="http://schemas.microsoft.com/office/drawing/2014/main" id="{A0DFDF51-317B-4FC5-AED0-CFF54E03A2F2}"/>
              </a:ext>
            </a:extLst>
          </p:cNvPr>
          <p:cNvSpPr/>
          <p:nvPr/>
        </p:nvSpPr>
        <p:spPr>
          <a:xfrm flipV="1">
            <a:off x="4022312" y="2009848"/>
            <a:ext cx="5432913" cy="134969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168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83" name="We can decompose the camera matrix like this:">
            <a:extLst>
              <a:ext uri="{FF2B5EF4-FFF2-40B4-BE49-F238E27FC236}">
                <a16:creationId xmlns:a16="http://schemas.microsoft.com/office/drawing/2014/main" id="{530FF8A9-DFD0-4E56-8791-13223756411A}"/>
              </a:ext>
            </a:extLst>
          </p:cNvPr>
          <p:cNvSpPr txBox="1"/>
          <p:nvPr/>
        </p:nvSpPr>
        <p:spPr>
          <a:xfrm>
            <a:off x="10306866" y="1510229"/>
            <a:ext cx="161114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points now coincide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2FADB6E-3F54-4B89-AD15-13E2A690C6B4}"/>
                  </a:ext>
                </a:extLst>
              </p:cNvPr>
              <p:cNvSpPr txBox="1"/>
              <p:nvPr/>
            </p:nvSpPr>
            <p:spPr>
              <a:xfrm>
                <a:off x="9644568" y="2078386"/>
                <a:ext cx="471218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2FADB6E-3F54-4B89-AD15-13E2A690C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568" y="2078386"/>
                <a:ext cx="471218" cy="378502"/>
              </a:xfrm>
              <a:prstGeom prst="rect">
                <a:avLst/>
              </a:prstGeom>
              <a:blipFill>
                <a:blip r:embed="rId9"/>
                <a:stretch>
                  <a:fillRect l="-14286" t="-20968" r="-3116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FE4ACB0-A96B-4F00-9C02-A70530F08E77}"/>
                  </a:ext>
                </a:extLst>
              </p:cNvPr>
              <p:cNvSpPr txBox="1"/>
              <p:nvPr/>
            </p:nvSpPr>
            <p:spPr>
              <a:xfrm>
                <a:off x="3923950" y="3385211"/>
                <a:ext cx="261290" cy="380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FE4ACB0-A96B-4F00-9C02-A70530F08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50" y="3385211"/>
                <a:ext cx="261290" cy="380938"/>
              </a:xfrm>
              <a:prstGeom prst="rect">
                <a:avLst/>
              </a:prstGeom>
              <a:blipFill>
                <a:blip r:embed="rId10"/>
                <a:stretch>
                  <a:fillRect l="-27907" t="-19048" r="-4883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ranslate">
            <a:extLst>
              <a:ext uri="{FF2B5EF4-FFF2-40B4-BE49-F238E27FC236}">
                <a16:creationId xmlns:a16="http://schemas.microsoft.com/office/drawing/2014/main" id="{AA567099-F00A-4C04-A1F6-F46F11C66A0F}"/>
              </a:ext>
            </a:extLst>
          </p:cNvPr>
          <p:cNvSpPr txBox="1"/>
          <p:nvPr/>
        </p:nvSpPr>
        <p:spPr>
          <a:xfrm>
            <a:off x="6239374" y="6205833"/>
            <a:ext cx="116698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Light"/>
              </a:rPr>
              <a:t>t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Light"/>
              </a:rPr>
              <a:t>ranslate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47D3E0F-0F0B-4A50-BD65-45CC7909E5A7}"/>
                  </a:ext>
                </a:extLst>
              </p:cNvPr>
              <p:cNvSpPr txBox="1"/>
              <p:nvPr/>
            </p:nvSpPr>
            <p:spPr>
              <a:xfrm>
                <a:off x="4909966" y="5649975"/>
                <a:ext cx="2224828" cy="555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</m:t>
                      </m:r>
                      <m:r>
                        <a:rPr kumimoji="0" lang="en-US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d>
                        <m:d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3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0" lang="en-US" sz="3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3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sub>
                          </m:sSub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kumimoji="0" lang="en-US" sz="3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3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47D3E0F-0F0B-4A50-BD65-45CC7909E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6" y="5649975"/>
                <a:ext cx="2224828" cy="555858"/>
              </a:xfrm>
              <a:prstGeom prst="rect">
                <a:avLst/>
              </a:prstGeom>
              <a:blipFill>
                <a:blip r:embed="rId11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ranslate">
            <a:extLst>
              <a:ext uri="{FF2B5EF4-FFF2-40B4-BE49-F238E27FC236}">
                <a16:creationId xmlns:a16="http://schemas.microsoft.com/office/drawing/2014/main" id="{1703A707-D983-444D-9EC3-BEB216E03410}"/>
              </a:ext>
            </a:extLst>
          </p:cNvPr>
          <p:cNvSpPr txBox="1"/>
          <p:nvPr/>
        </p:nvSpPr>
        <p:spPr>
          <a:xfrm>
            <a:off x="4645905" y="6205833"/>
            <a:ext cx="8367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4107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Helvetica Light"/>
              </a:rPr>
              <a:t>rotate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0338861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Incorporating the transform in the camera matrix</a:t>
            </a:r>
            <a:endParaRPr dirty="0"/>
          </a:p>
        </p:txBody>
      </p:sp>
      <p:sp>
        <p:nvSpPr>
          <p:cNvPr id="24" name="We can decompose the camera matrix like this:">
            <a:extLst>
              <a:ext uri="{FF2B5EF4-FFF2-40B4-BE49-F238E27FC236}">
                <a16:creationId xmlns:a16="http://schemas.microsoft.com/office/drawing/2014/main" id="{596F0763-FF08-4BEF-941B-3E0C864C3572}"/>
              </a:ext>
            </a:extLst>
          </p:cNvPr>
          <p:cNvSpPr txBox="1"/>
          <p:nvPr/>
        </p:nvSpPr>
        <p:spPr>
          <a:xfrm>
            <a:off x="289954" y="1191965"/>
            <a:ext cx="1151084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previous camera matrix is for homogeneous 3D coordinates in camera coordinate system: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F631A2-7937-48E4-B7A1-9FC8BD72DF4F}"/>
                  </a:ext>
                </a:extLst>
              </p:cNvPr>
              <p:cNvSpPr txBox="1"/>
              <p:nvPr/>
            </p:nvSpPr>
            <p:spPr>
              <a:xfrm>
                <a:off x="4299002" y="2464248"/>
                <a:ext cx="35939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𝐏</m:t>
                      </m:r>
                      <m:sSub>
                        <m:sSubPr>
                          <m:ctrlP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</m:e>
                        <m:sub>
                          <m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𝐜</m:t>
                          </m:r>
                        </m:sub>
                      </m:sSub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𝐊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𝐈</m:t>
                          </m:r>
                          <m:r>
                            <a:rPr kumimoji="0" lang="en-US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e>
                      </m:d>
                      <m:sSub>
                        <m:sSub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</m:e>
                        <m:sub>
                          <m:r>
                            <a:rPr kumimoji="0" lang="en-US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F631A2-7937-48E4-B7A1-9FC8BD72D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002" y="2464248"/>
                <a:ext cx="359399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We can decompose the camera matrix like this:">
            <a:extLst>
              <a:ext uri="{FF2B5EF4-FFF2-40B4-BE49-F238E27FC236}">
                <a16:creationId xmlns:a16="http://schemas.microsoft.com/office/drawing/2014/main" id="{189BEF80-584D-4563-A8DD-E6F3CC0ACBE7}"/>
              </a:ext>
            </a:extLst>
          </p:cNvPr>
          <p:cNvSpPr txBox="1"/>
          <p:nvPr/>
        </p:nvSpPr>
        <p:spPr>
          <a:xfrm>
            <a:off x="289954" y="3757773"/>
            <a:ext cx="263809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also just derived: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5742AA-1D7D-4CB8-8214-9E3ED326C6EA}"/>
                  </a:ext>
                </a:extLst>
              </p:cNvPr>
              <p:cNvSpPr txBox="1"/>
              <p:nvPr/>
            </p:nvSpPr>
            <p:spPr>
              <a:xfrm>
                <a:off x="4380526" y="5049255"/>
                <a:ext cx="3430949" cy="901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</m:e>
                        <m:sub>
                          <m:r>
                            <a:rPr kumimoji="0" lang="en-US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𝐜</m:t>
                          </m:r>
                        </m:sub>
                      </m:sSub>
                      <m: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32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𝐑</m:t>
                                </m:r>
                              </m:e>
                              <m:e>
                                <m:r>
                                  <a:rPr kumimoji="0" lang="en-US" sz="32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sz="32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𝐑</m:t>
                                </m:r>
                                <m:acc>
                                  <m:accPr>
                                    <m:chr m:val="̃"/>
                                    <m:ctrlPr>
                                      <a:rPr kumimoji="0" lang="en-US" sz="32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3200" b="1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𝐂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kumimoji="0" lang="en-US" sz="32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0" lang="en-US" sz="32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</m:e>
                        <m:sub>
                          <m:r>
                            <a:rPr kumimoji="0" lang="en-US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5742AA-1D7D-4CB8-8214-9E3ED326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526" y="5049255"/>
                <a:ext cx="3430949" cy="901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99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Putting it all together</a:t>
            </a:r>
            <a:endParaRPr dirty="0"/>
          </a:p>
        </p:txBody>
      </p:sp>
      <p:sp>
        <p:nvSpPr>
          <p:cNvPr id="24" name="We can decompose the camera matrix like this:">
            <a:extLst>
              <a:ext uri="{FF2B5EF4-FFF2-40B4-BE49-F238E27FC236}">
                <a16:creationId xmlns:a16="http://schemas.microsoft.com/office/drawing/2014/main" id="{596F0763-FF08-4BEF-941B-3E0C864C3572}"/>
              </a:ext>
            </a:extLst>
          </p:cNvPr>
          <p:cNvSpPr txBox="1"/>
          <p:nvPr/>
        </p:nvSpPr>
        <p:spPr>
          <a:xfrm>
            <a:off x="1337043" y="1193124"/>
            <a:ext cx="603165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can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write everything into a single projection: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2" name="extrinsic">
            <a:extLst>
              <a:ext uri="{FF2B5EF4-FFF2-40B4-BE49-F238E27FC236}">
                <a16:creationId xmlns:a16="http://schemas.microsoft.com/office/drawing/2014/main" id="{4635A69B-3833-4A87-AB41-B14AD8117546}"/>
              </a:ext>
            </a:extLst>
          </p:cNvPr>
          <p:cNvSpPr txBox="1"/>
          <p:nvPr/>
        </p:nvSpPr>
        <p:spPr>
          <a:xfrm>
            <a:off x="8354583" y="5303520"/>
            <a:ext cx="3837417" cy="154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xtrinsic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parameters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(4 x 4):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correspond to camera externals (world-to-camera transformation)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06002-CF84-408C-AD96-146AFEDAB1B1}"/>
                  </a:ext>
                </a:extLst>
              </p:cNvPr>
              <p:cNvSpPr txBox="1"/>
              <p:nvPr/>
            </p:nvSpPr>
            <p:spPr>
              <a:xfrm>
                <a:off x="5280969" y="2283096"/>
                <a:ext cx="163006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𝐏</m:t>
                      </m:r>
                      <m:sSub>
                        <m:sSubPr>
                          <m:ctrlP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</m:e>
                        <m:sub>
                          <m:r>
                            <a:rPr kumimoji="0" lang="en-US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06002-CF84-408C-AD96-146AFEDAB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969" y="2283096"/>
                <a:ext cx="163006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We can decompose the camera matrix like this:">
            <a:extLst>
              <a:ext uri="{FF2B5EF4-FFF2-40B4-BE49-F238E27FC236}">
                <a16:creationId xmlns:a16="http://schemas.microsoft.com/office/drawing/2014/main" id="{B9972447-D00E-4ED8-BF93-E48C456BE371}"/>
              </a:ext>
            </a:extLst>
          </p:cNvPr>
          <p:cNvSpPr txBox="1"/>
          <p:nvPr/>
        </p:nvSpPr>
        <p:spPr>
          <a:xfrm>
            <a:off x="1337043" y="3124929"/>
            <a:ext cx="424494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camera matrix now looks like: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intrinsic">
            <a:extLst>
              <a:ext uri="{FF2B5EF4-FFF2-40B4-BE49-F238E27FC236}">
                <a16:creationId xmlns:a16="http://schemas.microsoft.com/office/drawing/2014/main" id="{4E09030C-59B1-432E-88CA-F02E2C612CF5}"/>
              </a:ext>
            </a:extLst>
          </p:cNvPr>
          <p:cNvSpPr txBox="1"/>
          <p:nvPr/>
        </p:nvSpPr>
        <p:spPr>
          <a:xfrm>
            <a:off x="-38301" y="5303520"/>
            <a:ext cx="3837417" cy="154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ntrinsic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parameters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(3 x 3): correspond to camera internals (image-to-image transformation)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D9ECF3-1F3D-4DD6-9CB9-7CB86C5BB397}"/>
              </a:ext>
            </a:extLst>
          </p:cNvPr>
          <p:cNvCxnSpPr>
            <a:cxnSpLocks/>
          </p:cNvCxnSpPr>
          <p:nvPr/>
        </p:nvCxnSpPr>
        <p:spPr>
          <a:xfrm flipH="1" flipV="1">
            <a:off x="8121301" y="4947595"/>
            <a:ext cx="332370" cy="576556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E5A99A-17CC-4067-9A4B-383961530183}"/>
              </a:ext>
            </a:extLst>
          </p:cNvPr>
          <p:cNvCxnSpPr>
            <a:cxnSpLocks/>
          </p:cNvCxnSpPr>
          <p:nvPr/>
        </p:nvCxnSpPr>
        <p:spPr>
          <a:xfrm flipV="1">
            <a:off x="3698415" y="5088320"/>
            <a:ext cx="332370" cy="576556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1C224E6-F050-4650-9D48-A7107068DB2D}"/>
              </a:ext>
            </a:extLst>
          </p:cNvPr>
          <p:cNvGrpSpPr/>
          <p:nvPr/>
        </p:nvGrpSpPr>
        <p:grpSpPr>
          <a:xfrm>
            <a:off x="3033187" y="3786735"/>
            <a:ext cx="6125627" cy="1160860"/>
            <a:chOff x="3804554" y="4077015"/>
            <a:chExt cx="6125627" cy="11608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C3925B-9CEF-439B-B709-23E6EDD03F61}"/>
                </a:ext>
              </a:extLst>
            </p:cNvPr>
            <p:cNvGrpSpPr/>
            <p:nvPr/>
          </p:nvGrpSpPr>
          <p:grpSpPr>
            <a:xfrm>
              <a:off x="3804554" y="4077015"/>
              <a:ext cx="4582892" cy="1160860"/>
              <a:chOff x="3642526" y="4077015"/>
              <a:chExt cx="4582892" cy="1160860"/>
            </a:xfrm>
          </p:grpSpPr>
          <p:pic>
            <p:nvPicPr>
              <p:cNvPr id="18" name="latex-image-22.pdf" descr="latex-image-22.pdf">
                <a:extLst>
                  <a:ext uri="{FF2B5EF4-FFF2-40B4-BE49-F238E27FC236}">
                    <a16:creationId xmlns:a16="http://schemas.microsoft.com/office/drawing/2014/main" id="{F38F6E98-D852-4A9A-90C1-9CFB2F57FA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3576"/>
              <a:stretch/>
            </p:blipFill>
            <p:spPr>
              <a:xfrm>
                <a:off x="3642526" y="4077015"/>
                <a:ext cx="2861880" cy="1160860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D9B7DE5-173B-48B3-B76F-B948B849F170}"/>
                  </a:ext>
                </a:extLst>
              </p:cNvPr>
              <p:cNvGrpSpPr/>
              <p:nvPr/>
            </p:nvGrpSpPr>
            <p:grpSpPr>
              <a:xfrm>
                <a:off x="6362048" y="4160978"/>
                <a:ext cx="1863370" cy="992933"/>
                <a:chOff x="6659228" y="4160978"/>
                <a:chExt cx="1863370" cy="992933"/>
              </a:xfrm>
            </p:grpSpPr>
            <p:sp>
              <p:nvSpPr>
                <p:cNvPr id="19" name="Line">
                  <a:extLst>
                    <a:ext uri="{FF2B5EF4-FFF2-40B4-BE49-F238E27FC236}">
                      <a16:creationId xmlns:a16="http://schemas.microsoft.com/office/drawing/2014/main" id="{2CDBA3FD-2E67-427B-9A18-83FE4CE03D85}"/>
                    </a:ext>
                  </a:extLst>
                </p:cNvPr>
                <p:cNvSpPr/>
                <p:nvPr/>
              </p:nvSpPr>
              <p:spPr>
                <a:xfrm flipV="1">
                  <a:off x="7368695" y="4343398"/>
                  <a:ext cx="1794" cy="63246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</p:spPr>
              <p:txBody>
                <a:bodyPr lIns="35719" tIns="35719" rIns="35719" bIns="35719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400"/>
                  </a:pPr>
                  <a:endParaRPr kumimoji="0" sz="2400" b="0" i="0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B31760CA-69AA-4B67-8147-246070461418}"/>
                    </a:ext>
                  </a:extLst>
                </p:cNvPr>
                <p:cNvGrpSpPr/>
                <p:nvPr/>
              </p:nvGrpSpPr>
              <p:grpSpPr>
                <a:xfrm>
                  <a:off x="6659228" y="4160978"/>
                  <a:ext cx="1863370" cy="992933"/>
                  <a:chOff x="7857509" y="1681687"/>
                  <a:chExt cx="1863370" cy="992933"/>
                </a:xfrm>
              </p:grpSpPr>
              <p:pic>
                <p:nvPicPr>
                  <p:cNvPr id="15" name="latex-image-7.pdf" descr="latex-image-7.pdf">
                    <a:extLst>
                      <a:ext uri="{FF2B5EF4-FFF2-40B4-BE49-F238E27FC236}">
                        <a16:creationId xmlns:a16="http://schemas.microsoft.com/office/drawing/2014/main" id="{2C71CD3C-ECCF-43F8-BA74-663DD907DF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7082" t="23608" r="30654" b="50965"/>
                  <a:stretch/>
                </p:blipFill>
                <p:spPr>
                  <a:xfrm>
                    <a:off x="8034338" y="1988444"/>
                    <a:ext cx="1509712" cy="392806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  <p:pic>
                <p:nvPicPr>
                  <p:cNvPr id="16" name="latex-image-7.pdf" descr="latex-image-7.pdf">
                    <a:extLst>
                      <a:ext uri="{FF2B5EF4-FFF2-40B4-BE49-F238E27FC236}">
                        <a16:creationId xmlns:a16="http://schemas.microsoft.com/office/drawing/2014/main" id="{2D0F2D2E-7842-4E74-969D-9DE4FF4909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0458" r="61984"/>
                  <a:stretch/>
                </p:blipFill>
                <p:spPr>
                  <a:xfrm>
                    <a:off x="7857509" y="1681687"/>
                    <a:ext cx="353658" cy="992933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  <p:pic>
                <p:nvPicPr>
                  <p:cNvPr id="21" name="latex-image-7.pdf" descr="latex-image-7.pdf">
                    <a:extLst>
                      <a:ext uri="{FF2B5EF4-FFF2-40B4-BE49-F238E27FC236}">
                        <a16:creationId xmlns:a16="http://schemas.microsoft.com/office/drawing/2014/main" id="{B5107B8A-72E1-4318-8313-8AB0179C18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0458" r="61984"/>
                  <a:stretch/>
                </p:blipFill>
                <p:spPr>
                  <a:xfrm flipH="1">
                    <a:off x="9367221" y="1681687"/>
                    <a:ext cx="353658" cy="992933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</p:grpSp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79972C-7497-444A-A732-5AF2B822751B}"/>
                </a:ext>
              </a:extLst>
            </p:cNvPr>
            <p:cNvSpPr/>
            <p:nvPr/>
          </p:nvSpPr>
          <p:spPr>
            <a:xfrm>
              <a:off x="6524076" y="4343398"/>
              <a:ext cx="1863370" cy="632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2BB04AE-7FE2-4F0A-812A-BEE8202859F9}"/>
                    </a:ext>
                  </a:extLst>
                </p:cNvPr>
                <p:cNvSpPr/>
                <p:nvPr/>
              </p:nvSpPr>
              <p:spPr>
                <a:xfrm>
                  <a:off x="6473049" y="4398218"/>
                  <a:ext cx="169450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1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e>
                                  <m:r>
                                    <a:rPr lang="en-US" sz="28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2BB04AE-7FE2-4F0A-812A-BEE8202859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049" y="4398218"/>
                  <a:ext cx="1694502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53C2266-0D63-437E-8B13-E00ED006657E}"/>
                    </a:ext>
                  </a:extLst>
                </p:cNvPr>
                <p:cNvSpPr/>
                <p:nvPr/>
              </p:nvSpPr>
              <p:spPr>
                <a:xfrm>
                  <a:off x="8065953" y="4189545"/>
                  <a:ext cx="1864228" cy="87774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e>
                                  <m:r>
                                    <a:rPr lang="en-US" sz="28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8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𝐂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en-US" sz="28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sz="28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53C2266-0D63-437E-8B13-E00ED00665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953" y="4189545"/>
                  <a:ext cx="1864228" cy="8777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extrinsic">
            <a:extLst>
              <a:ext uri="{FF2B5EF4-FFF2-40B4-BE49-F238E27FC236}">
                <a16:creationId xmlns:a16="http://schemas.microsoft.com/office/drawing/2014/main" id="{19933C03-E9BB-4F76-A941-286CFE917EB1}"/>
              </a:ext>
            </a:extLst>
          </p:cNvPr>
          <p:cNvSpPr txBox="1"/>
          <p:nvPr/>
        </p:nvSpPr>
        <p:spPr>
          <a:xfrm>
            <a:off x="4177292" y="5303520"/>
            <a:ext cx="3837417" cy="154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perspective projection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(3 x 4):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maps 3D to 2D points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(camera-to-image transformation)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8DD236-042D-4D84-B929-4C73AB4A2F21}"/>
              </a:ext>
            </a:extLst>
          </p:cNvPr>
          <p:cNvCxnSpPr>
            <a:cxnSpLocks/>
          </p:cNvCxnSpPr>
          <p:nvPr/>
        </p:nvCxnSpPr>
        <p:spPr>
          <a:xfrm flipV="1">
            <a:off x="6412560" y="4740399"/>
            <a:ext cx="49616" cy="495474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4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Putting it all together</a:t>
            </a:r>
            <a:endParaRPr dirty="0"/>
          </a:p>
        </p:txBody>
      </p:sp>
      <p:sp>
        <p:nvSpPr>
          <p:cNvPr id="24" name="We can decompose the camera matrix like this:">
            <a:extLst>
              <a:ext uri="{FF2B5EF4-FFF2-40B4-BE49-F238E27FC236}">
                <a16:creationId xmlns:a16="http://schemas.microsoft.com/office/drawing/2014/main" id="{596F0763-FF08-4BEF-941B-3E0C864C3572}"/>
              </a:ext>
            </a:extLst>
          </p:cNvPr>
          <p:cNvSpPr txBox="1"/>
          <p:nvPr/>
        </p:nvSpPr>
        <p:spPr>
          <a:xfrm>
            <a:off x="1337043" y="1193124"/>
            <a:ext cx="603165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can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write everything into a single projection: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2" name="extrinsic">
            <a:extLst>
              <a:ext uri="{FF2B5EF4-FFF2-40B4-BE49-F238E27FC236}">
                <a16:creationId xmlns:a16="http://schemas.microsoft.com/office/drawing/2014/main" id="{4635A69B-3833-4A87-AB41-B14AD8117546}"/>
              </a:ext>
            </a:extLst>
          </p:cNvPr>
          <p:cNvSpPr txBox="1"/>
          <p:nvPr/>
        </p:nvSpPr>
        <p:spPr>
          <a:xfrm>
            <a:off x="7444894" y="5519614"/>
            <a:ext cx="4747105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xtrinsic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parameters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(3 x 4):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correspond to camera externals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(world-to-image transformation)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06002-CF84-408C-AD96-146AFEDAB1B1}"/>
                  </a:ext>
                </a:extLst>
              </p:cNvPr>
              <p:cNvSpPr txBox="1"/>
              <p:nvPr/>
            </p:nvSpPr>
            <p:spPr>
              <a:xfrm>
                <a:off x="5280969" y="2283096"/>
                <a:ext cx="163006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𝐱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𝐏</m:t>
                      </m:r>
                      <m:sSub>
                        <m:sSubPr>
                          <m:ctrlPr>
                            <a:rPr kumimoji="0" lang="en-US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𝐗</m:t>
                          </m:r>
                        </m:e>
                        <m:sub>
                          <m:r>
                            <a:rPr kumimoji="0" lang="en-US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sub>
                      </m:sSub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06002-CF84-408C-AD96-146AFEDAB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969" y="2283096"/>
                <a:ext cx="163006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We can decompose the camera matrix like this:">
            <a:extLst>
              <a:ext uri="{FF2B5EF4-FFF2-40B4-BE49-F238E27FC236}">
                <a16:creationId xmlns:a16="http://schemas.microsoft.com/office/drawing/2014/main" id="{B9972447-D00E-4ED8-BF93-E48C456BE371}"/>
              </a:ext>
            </a:extLst>
          </p:cNvPr>
          <p:cNvSpPr txBox="1"/>
          <p:nvPr/>
        </p:nvSpPr>
        <p:spPr>
          <a:xfrm>
            <a:off x="1337043" y="3124929"/>
            <a:ext cx="424494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camera matrix now looks like: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intrinsic">
            <a:extLst>
              <a:ext uri="{FF2B5EF4-FFF2-40B4-BE49-F238E27FC236}">
                <a16:creationId xmlns:a16="http://schemas.microsoft.com/office/drawing/2014/main" id="{4E09030C-59B1-432E-88CA-F02E2C612CF5}"/>
              </a:ext>
            </a:extLst>
          </p:cNvPr>
          <p:cNvSpPr txBox="1"/>
          <p:nvPr/>
        </p:nvSpPr>
        <p:spPr>
          <a:xfrm>
            <a:off x="599021" y="5519614"/>
            <a:ext cx="473491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ntrinsic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parameters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(3 x 3): correspond to camera internals (sensor not at f = 1 and origin shift)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D9ECF3-1F3D-4DD6-9CB9-7CB86C5BB397}"/>
              </a:ext>
            </a:extLst>
          </p:cNvPr>
          <p:cNvCxnSpPr>
            <a:cxnSpLocks/>
          </p:cNvCxnSpPr>
          <p:nvPr/>
        </p:nvCxnSpPr>
        <p:spPr>
          <a:xfrm flipH="1" flipV="1">
            <a:off x="7409488" y="5418300"/>
            <a:ext cx="332370" cy="576556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E5A99A-17CC-4067-9A4B-383961530183}"/>
              </a:ext>
            </a:extLst>
          </p:cNvPr>
          <p:cNvCxnSpPr>
            <a:cxnSpLocks/>
          </p:cNvCxnSpPr>
          <p:nvPr/>
        </p:nvCxnSpPr>
        <p:spPr>
          <a:xfrm flipV="1">
            <a:off x="5001569" y="5418300"/>
            <a:ext cx="332370" cy="576556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EC3925B-9CEF-439B-B709-23E6EDD03F61}"/>
              </a:ext>
            </a:extLst>
          </p:cNvPr>
          <p:cNvGrpSpPr/>
          <p:nvPr/>
        </p:nvGrpSpPr>
        <p:grpSpPr>
          <a:xfrm>
            <a:off x="3804554" y="4077015"/>
            <a:ext cx="4582892" cy="1160860"/>
            <a:chOff x="3642526" y="4077015"/>
            <a:chExt cx="4582892" cy="1160860"/>
          </a:xfrm>
        </p:grpSpPr>
        <p:pic>
          <p:nvPicPr>
            <p:cNvPr id="18" name="latex-image-22.pdf" descr="latex-image-22.pdf">
              <a:extLst>
                <a:ext uri="{FF2B5EF4-FFF2-40B4-BE49-F238E27FC236}">
                  <a16:creationId xmlns:a16="http://schemas.microsoft.com/office/drawing/2014/main" id="{F38F6E98-D852-4A9A-90C1-9CFB2F57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3576"/>
            <a:stretch/>
          </p:blipFill>
          <p:spPr>
            <a:xfrm>
              <a:off x="3642526" y="4077015"/>
              <a:ext cx="2861880" cy="1160860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D9B7DE5-173B-48B3-B76F-B948B849F170}"/>
                </a:ext>
              </a:extLst>
            </p:cNvPr>
            <p:cNvGrpSpPr/>
            <p:nvPr/>
          </p:nvGrpSpPr>
          <p:grpSpPr>
            <a:xfrm>
              <a:off x="6362048" y="4160978"/>
              <a:ext cx="1863370" cy="992933"/>
              <a:chOff x="6659228" y="4160978"/>
              <a:chExt cx="1863370" cy="992933"/>
            </a:xfrm>
          </p:grpSpPr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2CDBA3FD-2E67-427B-9A18-83FE4CE03D85}"/>
                  </a:ext>
                </a:extLst>
              </p:cNvPr>
              <p:cNvSpPr/>
              <p:nvPr/>
            </p:nvSpPr>
            <p:spPr>
              <a:xfrm flipV="1">
                <a:off x="7368695" y="4343398"/>
                <a:ext cx="1794" cy="632461"/>
              </a:xfrm>
              <a:prstGeom prst="line">
                <a:avLst/>
              </a:prstGeom>
              <a:ln w="12700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31760CA-69AA-4B67-8147-246070461418}"/>
                  </a:ext>
                </a:extLst>
              </p:cNvPr>
              <p:cNvGrpSpPr/>
              <p:nvPr/>
            </p:nvGrpSpPr>
            <p:grpSpPr>
              <a:xfrm>
                <a:off x="6659228" y="4160978"/>
                <a:ext cx="1863370" cy="992933"/>
                <a:chOff x="7857509" y="1681687"/>
                <a:chExt cx="1863370" cy="992933"/>
              </a:xfrm>
            </p:grpSpPr>
            <p:pic>
              <p:nvPicPr>
                <p:cNvPr id="15" name="latex-image-7.pdf" descr="latex-image-7.pdf">
                  <a:extLst>
                    <a:ext uri="{FF2B5EF4-FFF2-40B4-BE49-F238E27FC236}">
                      <a16:creationId xmlns:a16="http://schemas.microsoft.com/office/drawing/2014/main" id="{2C71CD3C-ECCF-43F8-BA74-663DD907D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7082" t="23608" r="30654" b="50965"/>
                <a:stretch/>
              </p:blipFill>
              <p:spPr>
                <a:xfrm>
                  <a:off x="8034338" y="1988444"/>
                  <a:ext cx="1509712" cy="392806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16" name="latex-image-7.pdf" descr="latex-image-7.pdf">
                  <a:extLst>
                    <a:ext uri="{FF2B5EF4-FFF2-40B4-BE49-F238E27FC236}">
                      <a16:creationId xmlns:a16="http://schemas.microsoft.com/office/drawing/2014/main" id="{2D0F2D2E-7842-4E74-969D-9DE4FF490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0458" r="61984"/>
                <a:stretch/>
              </p:blipFill>
              <p:spPr>
                <a:xfrm>
                  <a:off x="7857509" y="1681687"/>
                  <a:ext cx="353658" cy="99293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21" name="latex-image-7.pdf" descr="latex-image-7.pdf">
                  <a:extLst>
                    <a:ext uri="{FF2B5EF4-FFF2-40B4-BE49-F238E27FC236}">
                      <a16:creationId xmlns:a16="http://schemas.microsoft.com/office/drawing/2014/main" id="{B5107B8A-72E1-4318-8313-8AB0179C1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0458" r="61984"/>
                <a:stretch/>
              </p:blipFill>
              <p:spPr>
                <a:xfrm flipH="1">
                  <a:off x="9367221" y="1681687"/>
                  <a:ext cx="353658" cy="99293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687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z \\ w&#10;\end{array}&#10;\right]&#10;\Rightarrow&#10;(x/w,y/w, z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65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,z) \Rightarrow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58"/>
</p:tagLst>
</file>

<file path=ppt/theme/theme1.xml><?xml version="1.0" encoding="utf-8"?>
<a:theme xmlns:a="http://schemas.openxmlformats.org/drawingml/2006/main" name="1_Default Design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</TotalTime>
  <Words>4812</Words>
  <Application>Microsoft Macintosh PowerPoint</Application>
  <PresentationFormat>Widescreen</PresentationFormat>
  <Paragraphs>986</Paragraphs>
  <Slides>174</Slides>
  <Notes>27</Notes>
  <HiddenSlides>9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174</vt:i4>
      </vt:variant>
    </vt:vector>
  </HeadingPairs>
  <TitlesOfParts>
    <vt:vector size="195" baseType="lpstr">
      <vt:lpstr>Adobe Caslon Pro</vt:lpstr>
      <vt:lpstr>Arial</vt:lpstr>
      <vt:lpstr>Arial</vt:lpstr>
      <vt:lpstr>Calibri</vt:lpstr>
      <vt:lpstr>Calibri Light</vt:lpstr>
      <vt:lpstr>Calibri Light (Headings)</vt:lpstr>
      <vt:lpstr>Cambria Math</vt:lpstr>
      <vt:lpstr>Comic Sans MS</vt:lpstr>
      <vt:lpstr>EngraversGothic BT Regular</vt:lpstr>
      <vt:lpstr>Helvetica</vt:lpstr>
      <vt:lpstr>Helvetica Light</vt:lpstr>
      <vt:lpstr>Helvetica Neue</vt:lpstr>
      <vt:lpstr>Symbol</vt:lpstr>
      <vt:lpstr>Tahoma</vt:lpstr>
      <vt:lpstr>Times</vt:lpstr>
      <vt:lpstr>Times New Roman</vt:lpstr>
      <vt:lpstr>Verdana</vt:lpstr>
      <vt:lpstr>Wingdings</vt:lpstr>
      <vt:lpstr>1_Default Design</vt:lpstr>
      <vt:lpstr>Equation</vt:lpstr>
      <vt:lpstr>Image</vt:lpstr>
      <vt:lpstr>This week </vt:lpstr>
      <vt:lpstr>Image formation</vt:lpstr>
      <vt:lpstr>Physical parameters of image formation</vt:lpstr>
      <vt:lpstr>What do you need to make a camera from scratch?</vt:lpstr>
      <vt:lpstr>Image formation</vt:lpstr>
      <vt:lpstr>Pinhole camera</vt:lpstr>
      <vt:lpstr>Pinhole camera</vt:lpstr>
      <vt:lpstr>Camera Obscura</vt:lpstr>
      <vt:lpstr>Camera Obscura</vt:lpstr>
      <vt:lpstr>Camera Obscura</vt:lpstr>
      <vt:lpstr>PowerPoint Presentation</vt:lpstr>
      <vt:lpstr>“Trashcam” Project</vt:lpstr>
      <vt:lpstr>Pinhole cameras everywhere</vt:lpstr>
      <vt:lpstr>Accidental pinhole cameras</vt:lpstr>
      <vt:lpstr>Torralba and Freeman, CVPR’12</vt:lpstr>
      <vt:lpstr> Camera and World Geometry</vt:lpstr>
      <vt:lpstr>Dimensionality Reduction Machine (3D to 2D)</vt:lpstr>
      <vt:lpstr>Projection can be tricky…</vt:lpstr>
      <vt:lpstr>Projection can be tricky…</vt:lpstr>
      <vt:lpstr>Projective Geometry</vt:lpstr>
      <vt:lpstr>Length and area are not preserved</vt:lpstr>
      <vt:lpstr>Projective Geometry</vt:lpstr>
      <vt:lpstr>Projective Geometry</vt:lpstr>
      <vt:lpstr>Some Facts About Projection</vt:lpstr>
      <vt:lpstr>Vanishing points and lines</vt:lpstr>
      <vt:lpstr>Vanishing points</vt:lpstr>
      <vt:lpstr>Vanishing points</vt:lpstr>
      <vt:lpstr>What’s This Useful For?</vt:lpstr>
      <vt:lpstr>What’s This Useful For?</vt:lpstr>
      <vt:lpstr>What’s This Useful For?</vt:lpstr>
      <vt:lpstr>What’s This Useful For?</vt:lpstr>
      <vt:lpstr>What’s This Useful For?</vt:lpstr>
      <vt:lpstr>Some motivational imaging experiments</vt:lpstr>
      <vt:lpstr>Let’s say we have a sensor…</vt:lpstr>
      <vt:lpstr>… and an object we like to photograph</vt:lpstr>
      <vt:lpstr>Bare-sensor imaging</vt:lpstr>
      <vt:lpstr>Bare-sensor imaging</vt:lpstr>
      <vt:lpstr>Bare-sensor imaging</vt:lpstr>
      <vt:lpstr>Bare-sensor imaging</vt:lpstr>
      <vt:lpstr>Bare-sensor imaging</vt:lpstr>
      <vt:lpstr>Let’s add something to this scene</vt:lpstr>
      <vt:lpstr>Pinhole imaging</vt:lpstr>
      <vt:lpstr>Pinhole imaging</vt:lpstr>
      <vt:lpstr>Pinhole imaging</vt:lpstr>
      <vt:lpstr>Pinhole imaging</vt:lpstr>
      <vt:lpstr>Pinhole camera terms</vt:lpstr>
      <vt:lpstr>Focal length</vt:lpstr>
      <vt:lpstr>Focal length</vt:lpstr>
      <vt:lpstr>Focal length</vt:lpstr>
      <vt:lpstr>Focal length</vt:lpstr>
      <vt:lpstr>Pinhole size</vt:lpstr>
      <vt:lpstr>Pinhole size</vt:lpstr>
      <vt:lpstr>Pinhole size</vt:lpstr>
      <vt:lpstr>Pinhole size</vt:lpstr>
      <vt:lpstr>Pinhole size</vt:lpstr>
      <vt:lpstr>The lens camera</vt:lpstr>
      <vt:lpstr>The pinhole camera</vt:lpstr>
      <vt:lpstr>The lens camera</vt:lpstr>
      <vt:lpstr>The pinhole camera</vt:lpstr>
      <vt:lpstr>Describing both lens and pinhole cameras</vt:lpstr>
      <vt:lpstr>Important difference: focal length</vt:lpstr>
      <vt:lpstr>Important difference: focal length</vt:lpstr>
      <vt:lpstr>Describing both lens and pinhole cameras</vt:lpstr>
      <vt:lpstr>Projection Equations</vt:lpstr>
      <vt:lpstr>Projection Equation</vt:lpstr>
      <vt:lpstr>Homogeneous Coordinates (2D)</vt:lpstr>
      <vt:lpstr>Benefits of Homogeneous Coords</vt:lpstr>
      <vt:lpstr>Homogeneous coordinates</vt:lpstr>
      <vt:lpstr>Benefits of Homogeneous Coords</vt:lpstr>
      <vt:lpstr>Camera matrix</vt:lpstr>
      <vt:lpstr>The camera as a coordinate transformation</vt:lpstr>
      <vt:lpstr>The camera as a coordinate transformation</vt:lpstr>
      <vt:lpstr>The camera as a coordinate transformation</vt:lpstr>
      <vt:lpstr>The pinhole camera</vt:lpstr>
      <vt:lpstr>The (rearranged) pinhole camera</vt:lpstr>
      <vt:lpstr>The (rearranged) pinhole camera</vt:lpstr>
      <vt:lpstr>The 2D view of the (rearranged) pinhole camera</vt:lpstr>
      <vt:lpstr>The 2D view of the (rearranged) pinhole camera</vt:lpstr>
      <vt:lpstr>The (rearranged) pinhole camera</vt:lpstr>
      <vt:lpstr>The pinhole camera matrix</vt:lpstr>
      <vt:lpstr>The pinhole camera matrix</vt:lpstr>
      <vt:lpstr>The pinhole camera matrix</vt:lpstr>
      <vt:lpstr>More general case: arbitrary focal length</vt:lpstr>
      <vt:lpstr>More general (2D) case: arbitrary focal length</vt:lpstr>
      <vt:lpstr>More general (2D) case: arbitrary focal length</vt:lpstr>
      <vt:lpstr>The pinhole camera matrix for arbitrary focal length</vt:lpstr>
      <vt:lpstr>Generalizing the camera matrix</vt:lpstr>
      <vt:lpstr>Generalizing the camera matrix</vt:lpstr>
      <vt:lpstr>Generalizing the camera matrix</vt:lpstr>
      <vt:lpstr>Camera matrix decomposition</vt:lpstr>
      <vt:lpstr>Camera matrix decomposition</vt:lpstr>
      <vt:lpstr>Generalizing the camera matrix</vt:lpstr>
      <vt:lpstr>World-to-camera coordinate system transformation</vt:lpstr>
      <vt:lpstr>World-to-camera coordinate system transformation</vt:lpstr>
      <vt:lpstr>World-to-camera coordinate system transformation</vt:lpstr>
      <vt:lpstr>World-to-camera coordinate system transformation</vt:lpstr>
      <vt:lpstr>Incorporating the transform in the camera matrix</vt:lpstr>
      <vt:lpstr>Putting it all together</vt:lpstr>
      <vt:lpstr>Putting it all together</vt:lpstr>
      <vt:lpstr>General pinhole camera matrix</vt:lpstr>
      <vt:lpstr>General pinhole camera matrix</vt:lpstr>
      <vt:lpstr>PowerPoint Presentation</vt:lpstr>
      <vt:lpstr>PowerPoint Presentation</vt:lpstr>
      <vt:lpstr>PowerPoint Presentation</vt:lpstr>
      <vt:lpstr>Remove assumption: known optical center</vt:lpstr>
      <vt:lpstr>Remove assumption: square pixels</vt:lpstr>
      <vt:lpstr>Remove assumption: non-skewed pixels</vt:lpstr>
      <vt:lpstr>Oriented and Translated Camera</vt:lpstr>
      <vt:lpstr>Allow camera translation</vt:lpstr>
      <vt:lpstr>3D Rotation of Points</vt:lpstr>
      <vt:lpstr>Allow camera rotation</vt:lpstr>
      <vt:lpstr>Degrees of freedom</vt:lpstr>
      <vt:lpstr>From Photon to Photo</vt:lpstr>
      <vt:lpstr>Digital Images</vt:lpstr>
      <vt:lpstr>What is color?</vt:lpstr>
      <vt:lpstr>Why does a visual system need color?</vt:lpstr>
      <vt:lpstr>An incomplete list</vt:lpstr>
      <vt:lpstr>Electromagnetic Spectrum</vt:lpstr>
      <vt:lpstr>PowerPoint Presentation</vt:lpstr>
      <vt:lpstr>PowerPoint Presentation</vt:lpstr>
      <vt:lpstr>PowerPoint Presentation</vt:lpstr>
      <vt:lpstr>PowerPoint Presentation</vt:lpstr>
      <vt:lpstr>Interaction of light and surfaces</vt:lpstr>
      <vt:lpstr>Color Image</vt:lpstr>
      <vt:lpstr>Color spaces</vt:lpstr>
      <vt:lpstr>Linear color spaces</vt:lpstr>
      <vt:lpstr>RGB space</vt:lpstr>
      <vt:lpstr>Color spaces: RGB</vt:lpstr>
      <vt:lpstr>Color spaces: HSV</vt:lpstr>
      <vt:lpstr>Color spaces: YCbCr</vt:lpstr>
      <vt:lpstr>Color spaces: L*a*b*</vt:lpstr>
      <vt:lpstr>If you had to choose, would you rather go without luminance (brightness) or chrominance (color)? </vt:lpstr>
      <vt:lpstr>Most information in intensity</vt:lpstr>
      <vt:lpstr>Most information in intensity</vt:lpstr>
      <vt:lpstr>Most information in intensity</vt:lpstr>
      <vt:lpstr>Uses of color in computer vision</vt:lpstr>
      <vt:lpstr>Uses of color in computer vision</vt:lpstr>
      <vt:lpstr>Uses of color in computer vision</vt:lpstr>
      <vt:lpstr>Uses of color in computer vision</vt:lpstr>
      <vt:lpstr>Images and Filters</vt:lpstr>
      <vt:lpstr>Types of Images</vt:lpstr>
      <vt:lpstr>PowerPoint Presentation</vt:lpstr>
      <vt:lpstr>PowerPoint Presentation</vt:lpstr>
      <vt:lpstr>PowerPoint Presentation</vt:lpstr>
      <vt:lpstr>Images are Sampled and Quantized</vt:lpstr>
      <vt:lpstr>Images are Sampled and Quantized</vt:lpstr>
      <vt:lpstr>Digital Images</vt:lpstr>
      <vt:lpstr>What is an image?</vt:lpstr>
      <vt:lpstr>What is an image?</vt:lpstr>
      <vt:lpstr>What is an image?</vt:lpstr>
      <vt:lpstr>Images as functions</vt:lpstr>
      <vt:lpstr>Images as functions</vt:lpstr>
      <vt:lpstr>Types of image transformations</vt:lpstr>
      <vt:lpstr>What types of image transformations can we do?</vt:lpstr>
      <vt:lpstr>What types of image transformations can we do?</vt:lpstr>
      <vt:lpstr>What types of image filtering can we do?</vt:lpstr>
      <vt:lpstr>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Many other types of point processing</vt:lpstr>
      <vt:lpstr>Many other types of point processing</vt:lpstr>
      <vt:lpstr>Histogram</vt:lpstr>
      <vt:lpstr>Histogram</vt:lpstr>
      <vt:lpstr>Histogram</vt:lpstr>
      <vt:lpstr>Histogram</vt:lpstr>
      <vt:lpstr>Histogram – use case</vt:lpstr>
      <vt:lpstr>Histograms are a type of image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 and Filters</dc:title>
  <dc:creator>Microsoft Office User</dc:creator>
  <cp:lastModifiedBy>Microsoft Office User</cp:lastModifiedBy>
  <cp:revision>34</cp:revision>
  <cp:lastPrinted>2022-02-10T06:49:26Z</cp:lastPrinted>
  <dcterms:created xsi:type="dcterms:W3CDTF">2021-03-01T08:52:23Z</dcterms:created>
  <dcterms:modified xsi:type="dcterms:W3CDTF">2022-02-22T06:21:03Z</dcterms:modified>
</cp:coreProperties>
</file>